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9" r:id="rId1"/>
    <p:sldMasterId id="2147483875" r:id="rId2"/>
  </p:sldMasterIdLst>
  <p:notesMasterIdLst>
    <p:notesMasterId r:id="rId15"/>
  </p:notesMasterIdLst>
  <p:sldIdLst>
    <p:sldId id="256" r:id="rId3"/>
    <p:sldId id="1166" r:id="rId4"/>
    <p:sldId id="1130" r:id="rId5"/>
    <p:sldId id="1137" r:id="rId6"/>
    <p:sldId id="1132" r:id="rId7"/>
    <p:sldId id="1163" r:id="rId8"/>
    <p:sldId id="1136" r:id="rId9"/>
    <p:sldId id="1167" r:id="rId10"/>
    <p:sldId id="1168" r:id="rId11"/>
    <p:sldId id="1169" r:id="rId12"/>
    <p:sldId id="1170" r:id="rId13"/>
    <p:sldId id="280" r:id="rId14"/>
  </p:sldIdLst>
  <p:sldSz cx="12192000" cy="6858000"/>
  <p:notesSz cx="10234613" cy="70993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3" pos="688" userDrawn="1">
          <p15:clr>
            <a:srgbClr val="A4A3A4"/>
          </p15:clr>
        </p15:guide>
        <p15:guide id="4" orient="horz" pos="958" userDrawn="1">
          <p15:clr>
            <a:srgbClr val="A4A3A4"/>
          </p15:clr>
        </p15:guide>
        <p15:guide id="5" orient="horz" pos="2659"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8891"/>
    <a:srgbClr val="00B5E9"/>
    <a:srgbClr val="F8692B"/>
    <a:srgbClr val="F7BA1C"/>
    <a:srgbClr val="595959"/>
    <a:srgbClr val="D7D73D"/>
    <a:srgbClr val="E5E274"/>
    <a:srgbClr val="C46350"/>
    <a:srgbClr val="B371AA"/>
    <a:srgbClr val="FF252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548" autoAdjust="0"/>
    <p:restoredTop sz="25954" autoAdjust="0"/>
  </p:normalViewPr>
  <p:slideViewPr>
    <p:cSldViewPr snapToGrid="0" showGuides="1">
      <p:cViewPr varScale="1">
        <p:scale>
          <a:sx n="29" d="100"/>
          <a:sy n="29" d="100"/>
        </p:scale>
        <p:origin x="3546" y="48"/>
      </p:cViewPr>
      <p:guideLst>
        <p:guide pos="688"/>
        <p:guide orient="horz" pos="958"/>
        <p:guide orient="horz" pos="2659"/>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100" d="100"/>
        <a:sy n="100" d="100"/>
      </p:scale>
      <p:origin x="0" y="0"/>
    </p:cViewPr>
  </p:sorterViewPr>
  <p:notesViewPr>
    <p:cSldViewPr snapToGrid="0" showGuides="1">
      <p:cViewPr varScale="1">
        <p:scale>
          <a:sx n="57" d="100"/>
          <a:sy n="57" d="100"/>
        </p:scale>
        <p:origin x="2414" y="5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4434999" cy="356198"/>
          </a:xfrm>
          <a:prstGeom prst="rect">
            <a:avLst/>
          </a:prstGeom>
        </p:spPr>
        <p:txBody>
          <a:bodyPr vert="horz" lIns="94768" tIns="47384" rIns="94768" bIns="47384" rtlCol="0"/>
          <a:lstStyle>
            <a:lvl1pPr algn="l">
              <a:defRPr sz="1200"/>
            </a:lvl1pPr>
          </a:lstStyle>
          <a:p>
            <a:endParaRPr lang="de-DE"/>
          </a:p>
        </p:txBody>
      </p:sp>
      <p:sp>
        <p:nvSpPr>
          <p:cNvPr id="3" name="Datumsplatzhalter 2"/>
          <p:cNvSpPr>
            <a:spLocks noGrp="1"/>
          </p:cNvSpPr>
          <p:nvPr>
            <p:ph type="dt" idx="1"/>
          </p:nvPr>
        </p:nvSpPr>
        <p:spPr>
          <a:xfrm>
            <a:off x="5797247" y="0"/>
            <a:ext cx="4434999" cy="356198"/>
          </a:xfrm>
          <a:prstGeom prst="rect">
            <a:avLst/>
          </a:prstGeom>
        </p:spPr>
        <p:txBody>
          <a:bodyPr vert="horz" lIns="94768" tIns="47384" rIns="94768" bIns="47384" rtlCol="0"/>
          <a:lstStyle>
            <a:lvl1pPr algn="r">
              <a:defRPr sz="1200"/>
            </a:lvl1pPr>
          </a:lstStyle>
          <a:p>
            <a:fld id="{1D4552BE-31B4-418D-A5C0-2F7B35BC755F}" type="datetimeFigureOut">
              <a:rPr lang="de-DE" smtClean="0"/>
              <a:t>30.12.2024</a:t>
            </a:fld>
            <a:endParaRPr lang="de-DE"/>
          </a:p>
        </p:txBody>
      </p:sp>
      <p:sp>
        <p:nvSpPr>
          <p:cNvPr id="4" name="Folienbildplatzhalter 3"/>
          <p:cNvSpPr>
            <a:spLocks noGrp="1" noRot="1" noChangeAspect="1"/>
          </p:cNvSpPr>
          <p:nvPr>
            <p:ph type="sldImg" idx="2"/>
          </p:nvPr>
        </p:nvSpPr>
        <p:spPr>
          <a:xfrm>
            <a:off x="2990850" y="889000"/>
            <a:ext cx="4252913" cy="2393950"/>
          </a:xfrm>
          <a:prstGeom prst="rect">
            <a:avLst/>
          </a:prstGeom>
          <a:noFill/>
          <a:ln w="12700">
            <a:solidFill>
              <a:prstClr val="black"/>
            </a:solidFill>
          </a:ln>
        </p:spPr>
        <p:txBody>
          <a:bodyPr vert="horz" lIns="94768" tIns="47384" rIns="94768" bIns="47384" rtlCol="0" anchor="ctr"/>
          <a:lstStyle/>
          <a:p>
            <a:endParaRPr lang="de-DE"/>
          </a:p>
        </p:txBody>
      </p:sp>
      <p:sp>
        <p:nvSpPr>
          <p:cNvPr id="5" name="Notizenplatzhalter 4"/>
          <p:cNvSpPr>
            <a:spLocks noGrp="1"/>
          </p:cNvSpPr>
          <p:nvPr>
            <p:ph type="body" sz="quarter" idx="3"/>
          </p:nvPr>
        </p:nvSpPr>
        <p:spPr>
          <a:xfrm>
            <a:off x="1023463" y="3416538"/>
            <a:ext cx="8187690" cy="2795350"/>
          </a:xfrm>
          <a:prstGeom prst="rect">
            <a:avLst/>
          </a:prstGeom>
        </p:spPr>
        <p:txBody>
          <a:bodyPr vert="horz" lIns="94768" tIns="47384" rIns="94768" bIns="47384"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1" y="6743103"/>
            <a:ext cx="4434999" cy="356198"/>
          </a:xfrm>
          <a:prstGeom prst="rect">
            <a:avLst/>
          </a:prstGeom>
        </p:spPr>
        <p:txBody>
          <a:bodyPr vert="horz" lIns="94768" tIns="47384" rIns="94768" bIns="47384" rtlCol="0" anchor="b"/>
          <a:lstStyle>
            <a:lvl1pPr algn="l">
              <a:defRPr sz="1200"/>
            </a:lvl1pPr>
          </a:lstStyle>
          <a:p>
            <a:endParaRPr lang="de-DE"/>
          </a:p>
        </p:txBody>
      </p:sp>
      <p:sp>
        <p:nvSpPr>
          <p:cNvPr id="7" name="Foliennummernplatzhalter 6"/>
          <p:cNvSpPr>
            <a:spLocks noGrp="1"/>
          </p:cNvSpPr>
          <p:nvPr>
            <p:ph type="sldNum" sz="quarter" idx="5"/>
          </p:nvPr>
        </p:nvSpPr>
        <p:spPr>
          <a:xfrm>
            <a:off x="5797247" y="6743103"/>
            <a:ext cx="4434999" cy="356198"/>
          </a:xfrm>
          <a:prstGeom prst="rect">
            <a:avLst/>
          </a:prstGeom>
        </p:spPr>
        <p:txBody>
          <a:bodyPr vert="horz" lIns="94768" tIns="47384" rIns="94768" bIns="47384" rtlCol="0" anchor="b"/>
          <a:lstStyle>
            <a:lvl1pPr algn="r">
              <a:defRPr sz="1200"/>
            </a:lvl1pPr>
          </a:lstStyle>
          <a:p>
            <a:fld id="{5DF90C27-2189-4FED-8FDA-00DAD7BD2D37}" type="slidenum">
              <a:rPr lang="de-DE" smtClean="0"/>
              <a:t>‹Nr.›</a:t>
            </a:fld>
            <a:endParaRPr lang="de-DE"/>
          </a:p>
        </p:txBody>
      </p:sp>
    </p:spTree>
    <p:extLst>
      <p:ext uri="{BB962C8B-B14F-4D97-AF65-F5344CB8AC3E}">
        <p14:creationId xmlns:p14="http://schemas.microsoft.com/office/powerpoint/2010/main" val="25622014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236" userDrawn="1">
          <p15:clr>
            <a:srgbClr val="F26B43"/>
          </p15:clr>
        </p15:guide>
        <p15:guide id="2" pos="3224"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umweltbundesamt.de/publikationen/der-weg-zur-treibhausgasneutralen-verwaltungbundesamt"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umweltbundesamt.de/publikationen/der-weg-zur-treibhausgasneutralen-verwaltungbundesamt"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ghgprotocol.org/sites/default/files/standards/ghg-protocol-revised.pdf"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5DF90C27-2189-4FED-8FDA-00DAD7BD2D37}" type="slidenum">
              <a:rPr lang="de-DE" smtClean="0"/>
              <a:t>1</a:t>
            </a:fld>
            <a:endParaRPr lang="de-DE"/>
          </a:p>
        </p:txBody>
      </p:sp>
    </p:spTree>
    <p:extLst>
      <p:ext uri="{BB962C8B-B14F-4D97-AF65-F5344CB8AC3E}">
        <p14:creationId xmlns:p14="http://schemas.microsoft.com/office/powerpoint/2010/main" val="35359881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dirty="0">
                <a:latin typeface="Source Sans Pro" panose="020B0503030403020204" pitchFamily="34" charset="0"/>
                <a:ea typeface="Source Sans Pro" panose="020B0503030403020204" pitchFamily="34" charset="0"/>
              </a:rPr>
              <a:t>Hinweise: </a:t>
            </a:r>
          </a:p>
          <a:p>
            <a:endParaRPr lang="de-DE" sz="1200" dirty="0">
              <a:latin typeface="Source Sans Pro" panose="020B0503030403020204" pitchFamily="34" charset="0"/>
              <a:ea typeface="Source Sans Pro" panose="020B0503030403020204" pitchFamily="34" charset="0"/>
            </a:endParaRPr>
          </a:p>
          <a:p>
            <a:pPr marL="6985" marR="1260475" indent="-6985" algn="l">
              <a:lnSpc>
                <a:spcPct val="102000"/>
              </a:lnSpc>
              <a:spcAft>
                <a:spcPts val="1150"/>
              </a:spcAft>
            </a:pPr>
            <a:r>
              <a:rPr lang="de-DE" sz="1200" dirty="0">
                <a:solidFill>
                  <a:srgbClr val="282D3A"/>
                </a:solidFill>
                <a:effectLst/>
                <a:latin typeface="Source Sans Pro" panose="020B0503030403020204" pitchFamily="34" charset="0"/>
                <a:ea typeface="Source Sans Pro" panose="020B0503030403020204" pitchFamily="34" charset="0"/>
                <a:cs typeface="Calibri" panose="020F0502020204030204" pitchFamily="34" charset="0"/>
              </a:rPr>
              <a:t>Die Systemgrenze legt fest, für welche organisatorischen Bereiche einer Verwaltung Emissionen erfasst werden sollen (Soll). Die Bilanzgrenze legt darauf aufbauend fest, welche Emissionen erfasst werden (Ist). </a:t>
            </a:r>
            <a:br>
              <a:rPr lang="de-DE" sz="1200" dirty="0">
                <a:solidFill>
                  <a:srgbClr val="282D3A"/>
                </a:solidFill>
                <a:effectLst/>
                <a:latin typeface="Source Sans Pro" panose="020B0503030403020204" pitchFamily="34" charset="0"/>
                <a:ea typeface="Source Sans Pro" panose="020B0503030403020204" pitchFamily="34" charset="0"/>
                <a:cs typeface="Calibri" panose="020F0502020204030204" pitchFamily="34" charset="0"/>
              </a:rPr>
            </a:br>
            <a:br>
              <a:rPr lang="de-DE" sz="1200" dirty="0">
                <a:solidFill>
                  <a:srgbClr val="282D3A"/>
                </a:solidFill>
                <a:effectLst/>
                <a:latin typeface="Source Sans Pro" panose="020B0503030403020204" pitchFamily="34" charset="0"/>
                <a:ea typeface="Source Sans Pro" panose="020B0503030403020204" pitchFamily="34" charset="0"/>
                <a:cs typeface="Calibri" panose="020F0502020204030204" pitchFamily="34" charset="0"/>
              </a:rPr>
            </a:br>
            <a:r>
              <a:rPr lang="de-DE" sz="1200" b="1" dirty="0">
                <a:solidFill>
                  <a:srgbClr val="282D3A"/>
                </a:solidFill>
                <a:effectLst/>
                <a:latin typeface="Source Sans Pro" panose="020B0503030403020204" pitchFamily="34" charset="0"/>
                <a:ea typeface="Source Sans Pro" panose="020B0503030403020204" pitchFamily="34" charset="0"/>
                <a:cs typeface="Calibri" panose="020F0502020204030204" pitchFamily="34" charset="0"/>
              </a:rPr>
              <a:t>Erfassungsstufen System</a:t>
            </a:r>
            <a:endParaRPr lang="de-DE" sz="1200" dirty="0">
              <a:solidFill>
                <a:srgbClr val="282D3A"/>
              </a:solidFill>
              <a:effectLst/>
              <a:latin typeface="Source Sans Pro" panose="020B0503030403020204" pitchFamily="34" charset="0"/>
              <a:ea typeface="Source Sans Pro" panose="020B0503030403020204" pitchFamily="34" charset="0"/>
              <a:cs typeface="Calibri" panose="020F0502020204030204" pitchFamily="34" charset="0"/>
            </a:endParaRPr>
          </a:p>
          <a:p>
            <a:pPr marL="6985" marR="1260475" indent="-6985" algn="just">
              <a:lnSpc>
                <a:spcPct val="102000"/>
              </a:lnSpc>
              <a:spcAft>
                <a:spcPts val="1150"/>
              </a:spcAft>
            </a:pPr>
            <a:r>
              <a:rPr lang="de-DE" sz="1200" dirty="0">
                <a:solidFill>
                  <a:srgbClr val="282D3A"/>
                </a:solidFill>
                <a:effectLst/>
                <a:latin typeface="Source Sans Pro" panose="020B0503030403020204" pitchFamily="34" charset="0"/>
                <a:ea typeface="Source Sans Pro" panose="020B0503030403020204" pitchFamily="34" charset="0"/>
                <a:cs typeface="Calibri" panose="020F0502020204030204" pitchFamily="34" charset="0"/>
              </a:rPr>
              <a:t>Es gibt drei mögliche zentrale Erfassungsstufen für das System Kommunalverwaltung: </a:t>
            </a:r>
          </a:p>
          <a:p>
            <a:pPr marL="342900" marR="1260475" lvl="0" indent="-342900" algn="l">
              <a:lnSpc>
                <a:spcPct val="102000"/>
              </a:lnSpc>
              <a:spcAft>
                <a:spcPts val="1150"/>
              </a:spcAft>
              <a:buFont typeface="Symbol" panose="05050102010706020507" pitchFamily="18" charset="2"/>
              <a:buChar char=""/>
            </a:pPr>
            <a:r>
              <a:rPr lang="de-DE" sz="1200" dirty="0">
                <a:solidFill>
                  <a:srgbClr val="282D3A"/>
                </a:solidFill>
                <a:effectLst/>
                <a:latin typeface="Source Sans Pro" panose="020B0503030403020204" pitchFamily="34" charset="0"/>
                <a:ea typeface="Source Sans Pro" panose="020B0503030403020204" pitchFamily="34" charset="0"/>
                <a:cs typeface="Calibri" panose="020F0502020204030204" pitchFamily="34" charset="0"/>
              </a:rPr>
              <a:t>Erfassungsstufe 1: Kernverwaltung </a:t>
            </a:r>
          </a:p>
          <a:p>
            <a:pPr marL="342900" marR="1260475" lvl="0" indent="-342900" algn="l">
              <a:lnSpc>
                <a:spcPct val="102000"/>
              </a:lnSpc>
              <a:spcAft>
                <a:spcPts val="1150"/>
              </a:spcAft>
              <a:buFont typeface="Symbol" panose="05050102010706020507" pitchFamily="18" charset="2"/>
              <a:buChar char=""/>
            </a:pPr>
            <a:r>
              <a:rPr lang="de-DE" sz="1200" dirty="0">
                <a:solidFill>
                  <a:srgbClr val="282D3A"/>
                </a:solidFill>
                <a:effectLst/>
                <a:latin typeface="Source Sans Pro" panose="020B0503030403020204" pitchFamily="34" charset="0"/>
                <a:ea typeface="Source Sans Pro" panose="020B0503030403020204" pitchFamily="34" charset="0"/>
                <a:cs typeface="Calibri" panose="020F0502020204030204" pitchFamily="34" charset="0"/>
              </a:rPr>
              <a:t>Erfassungsstufe 2: Kernverwaltung und Eigenbetriebe</a:t>
            </a:r>
          </a:p>
          <a:p>
            <a:pPr marL="342900" marR="1260475" lvl="0" indent="-342900" algn="l">
              <a:lnSpc>
                <a:spcPct val="102000"/>
              </a:lnSpc>
              <a:spcAft>
                <a:spcPts val="1150"/>
              </a:spcAft>
              <a:buFont typeface="Symbol" panose="05050102010706020507" pitchFamily="18" charset="2"/>
              <a:buChar char=""/>
            </a:pPr>
            <a:r>
              <a:rPr lang="de-DE" sz="1200" dirty="0">
                <a:solidFill>
                  <a:srgbClr val="282D3A"/>
                </a:solidFill>
                <a:effectLst/>
                <a:latin typeface="Source Sans Pro" panose="020B0503030403020204" pitchFamily="34" charset="0"/>
                <a:ea typeface="Source Sans Pro" panose="020B0503030403020204" pitchFamily="34" charset="0"/>
                <a:cs typeface="Calibri" panose="020F0502020204030204" pitchFamily="34" charset="0"/>
              </a:rPr>
              <a:t>Erfassungsstufe 3: Kernverwaltung, Eigentriebe sowie Beteiligungsunternehmen als „kommunaler Konzern“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dirty="0">
              <a:solidFill>
                <a:srgbClr val="282D3A"/>
              </a:solidFill>
              <a:effectLst/>
              <a:latin typeface="Source Sans Pro" panose="020B0503030403020204" pitchFamily="34" charset="0"/>
              <a:ea typeface="Source Sans Pro" panose="020B0503030403020204" pitchFamily="34" charset="0"/>
              <a:cs typeface="Calibri" panose="020F0502020204030204" pitchFamily="34" charset="0"/>
            </a:endParaRPr>
          </a:p>
          <a:p>
            <a:pPr marL="6985" marR="1260475" indent="-6985" algn="just">
              <a:lnSpc>
                <a:spcPct val="102000"/>
              </a:lnSpc>
              <a:spcAft>
                <a:spcPts val="1150"/>
              </a:spcAft>
            </a:pPr>
            <a:r>
              <a:rPr lang="de-DE" sz="1200" b="1" dirty="0">
                <a:solidFill>
                  <a:srgbClr val="282D3A"/>
                </a:solidFill>
                <a:effectLst/>
                <a:latin typeface="Source Sans Pro" panose="020B0503030403020204" pitchFamily="34" charset="0"/>
                <a:ea typeface="Source Sans Pro" panose="020B0503030403020204" pitchFamily="34" charset="0"/>
                <a:cs typeface="Calibri" panose="020F0502020204030204" pitchFamily="34" charset="0"/>
              </a:rPr>
              <a:t>Erfassungsstufen Bilanz </a:t>
            </a:r>
            <a:endParaRPr lang="de-DE" sz="1200" dirty="0">
              <a:solidFill>
                <a:srgbClr val="282D3A"/>
              </a:solidFill>
              <a:effectLst/>
              <a:latin typeface="Source Sans Pro" panose="020B0503030403020204" pitchFamily="34" charset="0"/>
              <a:ea typeface="Source Sans Pro" panose="020B0503030403020204" pitchFamily="34" charset="0"/>
              <a:cs typeface="Calibri" panose="020F0502020204030204" pitchFamily="34" charset="0"/>
            </a:endParaRPr>
          </a:p>
          <a:p>
            <a:pPr marL="6985" marR="1260475" indent="-6985" algn="just">
              <a:lnSpc>
                <a:spcPct val="102000"/>
              </a:lnSpc>
              <a:spcAft>
                <a:spcPts val="1150"/>
              </a:spcAft>
            </a:pPr>
            <a:r>
              <a:rPr lang="de-DE" sz="1200" dirty="0">
                <a:solidFill>
                  <a:srgbClr val="282D3A"/>
                </a:solidFill>
                <a:effectLst/>
                <a:latin typeface="Source Sans Pro" panose="020B0503030403020204" pitchFamily="34" charset="0"/>
                <a:ea typeface="Source Sans Pro" panose="020B0503030403020204" pitchFamily="34" charset="0"/>
                <a:cs typeface="Calibri" panose="020F0502020204030204" pitchFamily="34" charset="0"/>
              </a:rPr>
              <a:t>Es gibt drei mögliche zentrale Erfassungsstufen für Emissionsquellen: </a:t>
            </a:r>
          </a:p>
          <a:p>
            <a:pPr marL="342900" marR="1260475" lvl="0" indent="-342900" algn="l">
              <a:lnSpc>
                <a:spcPct val="102000"/>
              </a:lnSpc>
              <a:spcAft>
                <a:spcPts val="1150"/>
              </a:spcAft>
              <a:buFont typeface="Symbol" panose="05050102010706020507" pitchFamily="18" charset="2"/>
              <a:buChar char=""/>
            </a:pPr>
            <a:r>
              <a:rPr lang="de-DE" sz="1200" dirty="0">
                <a:solidFill>
                  <a:srgbClr val="282D3A"/>
                </a:solidFill>
                <a:effectLst/>
                <a:latin typeface="Source Sans Pro" panose="020B0503030403020204" pitchFamily="34" charset="0"/>
                <a:ea typeface="Source Sans Pro" panose="020B0503030403020204" pitchFamily="34" charset="0"/>
                <a:cs typeface="Calibri" panose="020F0502020204030204" pitchFamily="34" charset="0"/>
              </a:rPr>
              <a:t>Erfassungsstufe „Minimal“: nur die Emissionen aus den verpflichtenden Scope 1 und Scope 2 </a:t>
            </a:r>
          </a:p>
          <a:p>
            <a:pPr marL="342900" marR="1260475" lvl="0" indent="-342900" algn="l">
              <a:lnSpc>
                <a:spcPct val="102000"/>
              </a:lnSpc>
              <a:spcAft>
                <a:spcPts val="1150"/>
              </a:spcAft>
              <a:buFont typeface="Symbol" panose="05050102010706020507" pitchFamily="18" charset="2"/>
              <a:buChar char=""/>
            </a:pPr>
            <a:r>
              <a:rPr lang="de-DE" sz="1200" dirty="0">
                <a:solidFill>
                  <a:srgbClr val="282D3A"/>
                </a:solidFill>
                <a:effectLst/>
                <a:latin typeface="Source Sans Pro" panose="020B0503030403020204" pitchFamily="34" charset="0"/>
                <a:ea typeface="Source Sans Pro" panose="020B0503030403020204" pitchFamily="34" charset="0"/>
                <a:cs typeface="Calibri" panose="020F0502020204030204" pitchFamily="34" charset="0"/>
              </a:rPr>
              <a:t>Erfassungsstufe „Erweitert“: Emissionen aus Scope 1 und Scope 2 sowie nach Datenverfügbar­keit und Wesentlichkeit auch Scope 3 Emissionen aus dem Geschäftsbetrieb, in der Regel die vorgelagerten Emissionen</a:t>
            </a:r>
          </a:p>
          <a:p>
            <a:pPr marL="342900" marR="1260475" lvl="0" indent="-342900" algn="l">
              <a:lnSpc>
                <a:spcPct val="102000"/>
              </a:lnSpc>
              <a:spcAft>
                <a:spcPts val="1150"/>
              </a:spcAft>
              <a:buFont typeface="Symbol" panose="05050102010706020507" pitchFamily="18" charset="2"/>
              <a:buChar char=""/>
            </a:pPr>
            <a:r>
              <a:rPr lang="de-DE" sz="1200" dirty="0">
                <a:solidFill>
                  <a:srgbClr val="282D3A"/>
                </a:solidFill>
                <a:effectLst/>
                <a:latin typeface="Source Sans Pro" panose="020B0503030403020204" pitchFamily="34" charset="0"/>
                <a:ea typeface="Source Sans Pro" panose="020B0503030403020204" pitchFamily="34" charset="0"/>
                <a:cs typeface="Calibri" panose="020F0502020204030204" pitchFamily="34" charset="0"/>
              </a:rPr>
              <a:t>Erfassungsstufe „Umfänglich“: Emissionen Scope 1 und Scope 2 sowie nach Datenverfüg­barkeit und Wesentlichkeit alle Scope 3 Emissionen aus vor- und nachge­lagerten Aktivitäten.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2800" dirty="0">
              <a:solidFill>
                <a:srgbClr val="282D3A"/>
              </a:solidFill>
              <a:effectLst/>
              <a:latin typeface="Source Sans Pro" panose="020B050303040302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Bitte nennen Sie </a:t>
            </a:r>
            <a:r>
              <a:rPr lang="de-DE" b="1" dirty="0"/>
              <a:t>https://www.ie-leipzig.com/auf-dem-weg/ </a:t>
            </a:r>
            <a:r>
              <a:rPr lang="de-DE" dirty="0"/>
              <a:t>als Quelle. </a:t>
            </a:r>
          </a:p>
          <a:p>
            <a:endParaRPr lang="de-DE" dirty="0"/>
          </a:p>
        </p:txBody>
      </p:sp>
      <p:sp>
        <p:nvSpPr>
          <p:cNvPr id="4" name="Foliennummernplatzhalter 3"/>
          <p:cNvSpPr>
            <a:spLocks noGrp="1"/>
          </p:cNvSpPr>
          <p:nvPr>
            <p:ph type="sldNum" sz="quarter" idx="5"/>
          </p:nvPr>
        </p:nvSpPr>
        <p:spPr/>
        <p:txBody>
          <a:bodyPr/>
          <a:lstStyle/>
          <a:p>
            <a:fld id="{5DF90C27-2189-4FED-8FDA-00DAD7BD2D37}" type="slidenum">
              <a:rPr lang="de-DE" smtClean="0"/>
              <a:t>10</a:t>
            </a:fld>
            <a:endParaRPr lang="de-DE"/>
          </a:p>
        </p:txBody>
      </p:sp>
    </p:spTree>
    <p:extLst>
      <p:ext uri="{BB962C8B-B14F-4D97-AF65-F5344CB8AC3E}">
        <p14:creationId xmlns:p14="http://schemas.microsoft.com/office/powerpoint/2010/main" val="18746381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dirty="0">
                <a:latin typeface="Source Sans Pro" panose="020B0503030403020204" pitchFamily="34" charset="0"/>
                <a:ea typeface="Source Sans Pro" panose="020B0503030403020204" pitchFamily="34" charset="0"/>
              </a:rPr>
              <a:t>Hinweise: </a:t>
            </a:r>
          </a:p>
          <a:p>
            <a:endParaRPr lang="de-DE" sz="1200" dirty="0">
              <a:latin typeface="Source Sans Pro" panose="020B0503030403020204" pitchFamily="34" charset="0"/>
              <a:ea typeface="Source Sans Pro" panose="020B0503030403020204" pitchFamily="34" charset="0"/>
            </a:endParaRPr>
          </a:p>
          <a:p>
            <a:pPr marL="6985" marR="1260475" indent="-6985" algn="l">
              <a:lnSpc>
                <a:spcPct val="102000"/>
              </a:lnSpc>
              <a:spcAft>
                <a:spcPts val="1150"/>
              </a:spcAft>
            </a:pPr>
            <a:r>
              <a:rPr lang="de-DE" sz="1200" dirty="0">
                <a:solidFill>
                  <a:srgbClr val="282D3A"/>
                </a:solidFill>
                <a:effectLst/>
                <a:latin typeface="Source Sans Pro" panose="020B0503030403020204" pitchFamily="34" charset="0"/>
                <a:ea typeface="Source Sans Pro" panose="020B0503030403020204" pitchFamily="34" charset="0"/>
                <a:cs typeface="Calibri" panose="020F0502020204030204" pitchFamily="34" charset="0"/>
              </a:rPr>
              <a:t>Die Systemgrenze legt fest, für welche organisatorischen Bereiche einer Verwaltung Emissionen erfasst werden sollen (Soll). Die Bilanzgrenze legt darauf aufbauend fest, welche Emissionen erfasst werden (Ist). </a:t>
            </a:r>
            <a:br>
              <a:rPr lang="de-DE" sz="1200" dirty="0">
                <a:solidFill>
                  <a:srgbClr val="282D3A"/>
                </a:solidFill>
                <a:effectLst/>
                <a:latin typeface="Source Sans Pro" panose="020B0503030403020204" pitchFamily="34" charset="0"/>
                <a:ea typeface="Source Sans Pro" panose="020B0503030403020204" pitchFamily="34" charset="0"/>
                <a:cs typeface="Calibri" panose="020F0502020204030204" pitchFamily="34" charset="0"/>
              </a:rPr>
            </a:br>
            <a:br>
              <a:rPr lang="de-DE" sz="1200" dirty="0">
                <a:solidFill>
                  <a:srgbClr val="282D3A"/>
                </a:solidFill>
                <a:effectLst/>
                <a:latin typeface="Source Sans Pro" panose="020B0503030403020204" pitchFamily="34" charset="0"/>
                <a:ea typeface="Source Sans Pro" panose="020B0503030403020204" pitchFamily="34" charset="0"/>
                <a:cs typeface="Calibri" panose="020F0502020204030204" pitchFamily="34" charset="0"/>
              </a:rPr>
            </a:br>
            <a:r>
              <a:rPr lang="de-DE" sz="1200" b="1" dirty="0">
                <a:solidFill>
                  <a:srgbClr val="282D3A"/>
                </a:solidFill>
                <a:effectLst/>
                <a:latin typeface="Source Sans Pro" panose="020B0503030403020204" pitchFamily="34" charset="0"/>
                <a:ea typeface="Source Sans Pro" panose="020B0503030403020204" pitchFamily="34" charset="0"/>
                <a:cs typeface="Calibri" panose="020F0502020204030204" pitchFamily="34" charset="0"/>
              </a:rPr>
              <a:t>Erfassungsstufen System</a:t>
            </a:r>
            <a:endParaRPr lang="de-DE" sz="1200" dirty="0">
              <a:solidFill>
                <a:srgbClr val="282D3A"/>
              </a:solidFill>
              <a:effectLst/>
              <a:latin typeface="Source Sans Pro" panose="020B0503030403020204" pitchFamily="34" charset="0"/>
              <a:ea typeface="Source Sans Pro" panose="020B0503030403020204" pitchFamily="34" charset="0"/>
              <a:cs typeface="Calibri" panose="020F0502020204030204" pitchFamily="34" charset="0"/>
            </a:endParaRPr>
          </a:p>
          <a:p>
            <a:pPr marL="6985" marR="1260475" indent="-6985" algn="just">
              <a:lnSpc>
                <a:spcPct val="102000"/>
              </a:lnSpc>
              <a:spcAft>
                <a:spcPts val="1150"/>
              </a:spcAft>
            </a:pPr>
            <a:r>
              <a:rPr lang="de-DE" sz="1200" dirty="0">
                <a:solidFill>
                  <a:srgbClr val="282D3A"/>
                </a:solidFill>
                <a:effectLst/>
                <a:latin typeface="Source Sans Pro" panose="020B0503030403020204" pitchFamily="34" charset="0"/>
                <a:ea typeface="Source Sans Pro" panose="020B0503030403020204" pitchFamily="34" charset="0"/>
                <a:cs typeface="Calibri" panose="020F0502020204030204" pitchFamily="34" charset="0"/>
              </a:rPr>
              <a:t>Es gibt drei mögliche zentrale Erfassungsstufen für das System Kommunalverwaltung: </a:t>
            </a:r>
          </a:p>
          <a:p>
            <a:pPr marL="342900" marR="1260475" lvl="0" indent="-342900" algn="l">
              <a:lnSpc>
                <a:spcPct val="102000"/>
              </a:lnSpc>
              <a:spcAft>
                <a:spcPts val="1150"/>
              </a:spcAft>
              <a:buFont typeface="Symbol" panose="05050102010706020507" pitchFamily="18" charset="2"/>
              <a:buChar char=""/>
            </a:pPr>
            <a:r>
              <a:rPr lang="de-DE" sz="1200" dirty="0">
                <a:solidFill>
                  <a:srgbClr val="282D3A"/>
                </a:solidFill>
                <a:effectLst/>
                <a:latin typeface="Source Sans Pro" panose="020B0503030403020204" pitchFamily="34" charset="0"/>
                <a:ea typeface="Source Sans Pro" panose="020B0503030403020204" pitchFamily="34" charset="0"/>
                <a:cs typeface="Calibri" panose="020F0502020204030204" pitchFamily="34" charset="0"/>
              </a:rPr>
              <a:t>Erfassungsstufe 1: Kernverwaltung </a:t>
            </a:r>
          </a:p>
          <a:p>
            <a:pPr marL="342900" marR="1260475" lvl="0" indent="-342900" algn="l">
              <a:lnSpc>
                <a:spcPct val="102000"/>
              </a:lnSpc>
              <a:spcAft>
                <a:spcPts val="1150"/>
              </a:spcAft>
              <a:buFont typeface="Symbol" panose="05050102010706020507" pitchFamily="18" charset="2"/>
              <a:buChar char=""/>
            </a:pPr>
            <a:r>
              <a:rPr lang="de-DE" sz="1200" dirty="0">
                <a:solidFill>
                  <a:srgbClr val="282D3A"/>
                </a:solidFill>
                <a:effectLst/>
                <a:latin typeface="Source Sans Pro" panose="020B0503030403020204" pitchFamily="34" charset="0"/>
                <a:ea typeface="Source Sans Pro" panose="020B0503030403020204" pitchFamily="34" charset="0"/>
                <a:cs typeface="Calibri" panose="020F0502020204030204" pitchFamily="34" charset="0"/>
              </a:rPr>
              <a:t>Erfassungsstufe 2: Kernverwaltung und Eigenbetriebe</a:t>
            </a:r>
          </a:p>
          <a:p>
            <a:pPr marL="342900" marR="1260475" lvl="0" indent="-342900" algn="l">
              <a:lnSpc>
                <a:spcPct val="102000"/>
              </a:lnSpc>
              <a:spcAft>
                <a:spcPts val="1150"/>
              </a:spcAft>
              <a:buFont typeface="Symbol" panose="05050102010706020507" pitchFamily="18" charset="2"/>
              <a:buChar char=""/>
            </a:pPr>
            <a:r>
              <a:rPr lang="de-DE" sz="1200" dirty="0">
                <a:solidFill>
                  <a:srgbClr val="282D3A"/>
                </a:solidFill>
                <a:effectLst/>
                <a:latin typeface="Source Sans Pro" panose="020B0503030403020204" pitchFamily="34" charset="0"/>
                <a:ea typeface="Source Sans Pro" panose="020B0503030403020204" pitchFamily="34" charset="0"/>
                <a:cs typeface="Calibri" panose="020F0502020204030204" pitchFamily="34" charset="0"/>
              </a:rPr>
              <a:t>Erfassungsstufe 3: Kernverwaltung, Eigentriebe sowie Beteiligungsunternehmen als „kommunaler Konzern“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dirty="0">
              <a:solidFill>
                <a:srgbClr val="282D3A"/>
              </a:solidFill>
              <a:effectLst/>
              <a:latin typeface="Source Sans Pro" panose="020B0503030403020204" pitchFamily="34" charset="0"/>
              <a:ea typeface="Source Sans Pro" panose="020B0503030403020204" pitchFamily="34" charset="0"/>
              <a:cs typeface="Calibri" panose="020F0502020204030204" pitchFamily="34" charset="0"/>
            </a:endParaRPr>
          </a:p>
          <a:p>
            <a:pPr marL="6985" marR="1260475" indent="-6985" algn="just">
              <a:lnSpc>
                <a:spcPct val="102000"/>
              </a:lnSpc>
              <a:spcAft>
                <a:spcPts val="1150"/>
              </a:spcAft>
            </a:pPr>
            <a:r>
              <a:rPr lang="de-DE" sz="1200" b="1" dirty="0">
                <a:solidFill>
                  <a:srgbClr val="282D3A"/>
                </a:solidFill>
                <a:effectLst/>
                <a:latin typeface="Source Sans Pro" panose="020B0503030403020204" pitchFamily="34" charset="0"/>
                <a:ea typeface="Source Sans Pro" panose="020B0503030403020204" pitchFamily="34" charset="0"/>
                <a:cs typeface="Calibri" panose="020F0502020204030204" pitchFamily="34" charset="0"/>
              </a:rPr>
              <a:t>Erfassungsstufen Bilanz </a:t>
            </a:r>
            <a:endParaRPr lang="de-DE" sz="1200" dirty="0">
              <a:solidFill>
                <a:srgbClr val="282D3A"/>
              </a:solidFill>
              <a:effectLst/>
              <a:latin typeface="Source Sans Pro" panose="020B0503030403020204" pitchFamily="34" charset="0"/>
              <a:ea typeface="Source Sans Pro" panose="020B0503030403020204" pitchFamily="34" charset="0"/>
              <a:cs typeface="Calibri" panose="020F0502020204030204" pitchFamily="34" charset="0"/>
            </a:endParaRPr>
          </a:p>
          <a:p>
            <a:pPr marL="6985" marR="1260475" indent="-6985" algn="just">
              <a:lnSpc>
                <a:spcPct val="102000"/>
              </a:lnSpc>
              <a:spcAft>
                <a:spcPts val="1150"/>
              </a:spcAft>
            </a:pPr>
            <a:r>
              <a:rPr lang="de-DE" sz="1200" dirty="0">
                <a:solidFill>
                  <a:srgbClr val="282D3A"/>
                </a:solidFill>
                <a:effectLst/>
                <a:latin typeface="Source Sans Pro" panose="020B0503030403020204" pitchFamily="34" charset="0"/>
                <a:ea typeface="Source Sans Pro" panose="020B0503030403020204" pitchFamily="34" charset="0"/>
                <a:cs typeface="Calibri" panose="020F0502020204030204" pitchFamily="34" charset="0"/>
              </a:rPr>
              <a:t>Es gibt drei mögliche zentrale Erfassungsstufen für Emissionsquellen: </a:t>
            </a:r>
          </a:p>
          <a:p>
            <a:pPr marL="342900" marR="1260475" lvl="0" indent="-342900" algn="l">
              <a:lnSpc>
                <a:spcPct val="102000"/>
              </a:lnSpc>
              <a:spcAft>
                <a:spcPts val="1150"/>
              </a:spcAft>
              <a:buFont typeface="Symbol" panose="05050102010706020507" pitchFamily="18" charset="2"/>
              <a:buChar char=""/>
            </a:pPr>
            <a:r>
              <a:rPr lang="de-DE" sz="1200" dirty="0">
                <a:solidFill>
                  <a:srgbClr val="282D3A"/>
                </a:solidFill>
                <a:effectLst/>
                <a:latin typeface="Source Sans Pro" panose="020B0503030403020204" pitchFamily="34" charset="0"/>
                <a:ea typeface="Source Sans Pro" panose="020B0503030403020204" pitchFamily="34" charset="0"/>
                <a:cs typeface="Calibri" panose="020F0502020204030204" pitchFamily="34" charset="0"/>
              </a:rPr>
              <a:t>Erfassungsstufe „Minimal“: nur die Emissionen aus den verpflichtenden Scope 1 und Scope 2 </a:t>
            </a:r>
          </a:p>
          <a:p>
            <a:pPr marL="342900" marR="1260475" lvl="0" indent="-342900" algn="l">
              <a:lnSpc>
                <a:spcPct val="102000"/>
              </a:lnSpc>
              <a:spcAft>
                <a:spcPts val="1150"/>
              </a:spcAft>
              <a:buFont typeface="Symbol" panose="05050102010706020507" pitchFamily="18" charset="2"/>
              <a:buChar char=""/>
            </a:pPr>
            <a:r>
              <a:rPr lang="de-DE" sz="1200" dirty="0">
                <a:solidFill>
                  <a:srgbClr val="282D3A"/>
                </a:solidFill>
                <a:effectLst/>
                <a:latin typeface="Source Sans Pro" panose="020B0503030403020204" pitchFamily="34" charset="0"/>
                <a:ea typeface="Source Sans Pro" panose="020B0503030403020204" pitchFamily="34" charset="0"/>
                <a:cs typeface="Calibri" panose="020F0502020204030204" pitchFamily="34" charset="0"/>
              </a:rPr>
              <a:t>Erfassungsstufe „Erweitert“: Emissionen aus Scope 1 und Scope 2 sowie nach Datenverfügbar­keit und Wesentlichkeit auch Scope 3 Emissionen aus dem Geschäftsbetrieb, in der Regel die vorgelagerten Emissionen</a:t>
            </a:r>
          </a:p>
          <a:p>
            <a:pPr marL="342900" marR="1260475" lvl="0" indent="-342900" algn="l">
              <a:lnSpc>
                <a:spcPct val="102000"/>
              </a:lnSpc>
              <a:spcAft>
                <a:spcPts val="1150"/>
              </a:spcAft>
              <a:buFont typeface="Symbol" panose="05050102010706020507" pitchFamily="18" charset="2"/>
              <a:buChar char=""/>
            </a:pPr>
            <a:r>
              <a:rPr lang="de-DE" sz="1200" dirty="0">
                <a:solidFill>
                  <a:srgbClr val="282D3A"/>
                </a:solidFill>
                <a:effectLst/>
                <a:latin typeface="Source Sans Pro" panose="020B0503030403020204" pitchFamily="34" charset="0"/>
                <a:ea typeface="Source Sans Pro" panose="020B0503030403020204" pitchFamily="34" charset="0"/>
                <a:cs typeface="Calibri" panose="020F0502020204030204" pitchFamily="34" charset="0"/>
              </a:rPr>
              <a:t>Erfassungsstufe „Umfänglich“: Emissionen Scope 1 und Scope 2 sowie nach Datenverfüg­barkeit und Wesentlichkeit alle Scope 3 Emissionen aus vor- und nachge­lagerten Aktivitäten.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2800" dirty="0">
              <a:solidFill>
                <a:srgbClr val="282D3A"/>
              </a:solidFill>
              <a:effectLst/>
              <a:latin typeface="Source Sans Pro" panose="020B050303040302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Bitte nennen Sie </a:t>
            </a:r>
            <a:r>
              <a:rPr lang="de-DE" b="1" dirty="0"/>
              <a:t>https://www.ie-leipzig.com/auf-dem-weg/ </a:t>
            </a:r>
            <a:r>
              <a:rPr lang="de-DE" dirty="0"/>
              <a:t>als Quelle. </a:t>
            </a:r>
          </a:p>
          <a:p>
            <a:endParaRPr lang="de-DE" dirty="0"/>
          </a:p>
        </p:txBody>
      </p:sp>
      <p:sp>
        <p:nvSpPr>
          <p:cNvPr id="4" name="Foliennummernplatzhalter 3"/>
          <p:cNvSpPr>
            <a:spLocks noGrp="1"/>
          </p:cNvSpPr>
          <p:nvPr>
            <p:ph type="sldNum" sz="quarter" idx="5"/>
          </p:nvPr>
        </p:nvSpPr>
        <p:spPr/>
        <p:txBody>
          <a:bodyPr/>
          <a:lstStyle/>
          <a:p>
            <a:fld id="{5DF90C27-2189-4FED-8FDA-00DAD7BD2D37}" type="slidenum">
              <a:rPr lang="de-DE" smtClean="0"/>
              <a:t>11</a:t>
            </a:fld>
            <a:endParaRPr lang="de-DE"/>
          </a:p>
        </p:txBody>
      </p:sp>
    </p:spTree>
    <p:extLst>
      <p:ext uri="{BB962C8B-B14F-4D97-AF65-F5344CB8AC3E}">
        <p14:creationId xmlns:p14="http://schemas.microsoft.com/office/powerpoint/2010/main" val="12444232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933C8A2-A467-C346-B10F-527D284E93C7}" type="slidenum">
              <a:rPr lang="de-DE" smtClean="0"/>
              <a:t>12</a:t>
            </a:fld>
            <a:endParaRPr lang="de-DE" dirty="0"/>
          </a:p>
        </p:txBody>
      </p:sp>
    </p:spTree>
    <p:extLst>
      <p:ext uri="{BB962C8B-B14F-4D97-AF65-F5344CB8AC3E}">
        <p14:creationId xmlns:p14="http://schemas.microsoft.com/office/powerpoint/2010/main" val="27395668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5DF90C27-2189-4FED-8FDA-00DAD7BD2D37}" type="slidenum">
              <a:rPr lang="de-DE" smtClean="0"/>
              <a:t>2</a:t>
            </a:fld>
            <a:endParaRPr lang="de-DE"/>
          </a:p>
        </p:txBody>
      </p:sp>
    </p:spTree>
    <p:extLst>
      <p:ext uri="{BB962C8B-B14F-4D97-AF65-F5344CB8AC3E}">
        <p14:creationId xmlns:p14="http://schemas.microsoft.com/office/powerpoint/2010/main" val="29384125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000" dirty="0">
                <a:latin typeface="Aptos Light" panose="020B0004020202020204" pitchFamily="34" charset="0"/>
              </a:rPr>
              <a:t>Hinweise: </a:t>
            </a:r>
          </a:p>
          <a:p>
            <a:endParaRPr lang="de-DE" sz="1000" dirty="0">
              <a:latin typeface="Aptos Light" panose="020B0004020202020204" pitchFamily="34" charset="0"/>
            </a:endParaRPr>
          </a:p>
          <a:p>
            <a:r>
              <a:rPr lang="de-DE" sz="1000" dirty="0">
                <a:latin typeface="Aptos Light" panose="020B0004020202020204" pitchFamily="34" charset="0"/>
              </a:rPr>
              <a:t>Die Icons dürfen frei, einzeln und auch ohne Bezeichnung verwendet werden. Die Etappen orientieren sich am Leitfaden des Umweltbundesamtes aus dem Jahr 2021. In darauf aufbauenden Darstellungen und auch in der Praxis werden diese Etappen teilweise vereinfacht in weniger Stufen dargestellt, z.B. als Grundsatzbeschluss, Bilanzierung, Planung/Konzept, Umsetzung und Monitoring/Controlling. Wesentliche Unterscheidung und Weiterentwicklung im Vergleich zum UBA-Leitfaden: Eine freiwillige Kompensation im Kontext der Verwaltung wird nicht als tragfähig eingeschätzt. Die Etappe ist jedoch verblieben, da die Auseinandersetzung und Erarbeitung einer Position hier notwendig bleibt. </a:t>
            </a:r>
          </a:p>
          <a:p>
            <a:endParaRPr lang="de-DE" sz="1000" dirty="0">
              <a:latin typeface="Aptos Light" panose="020B0004020202020204" pitchFamily="34" charset="0"/>
            </a:endParaRPr>
          </a:p>
          <a:p>
            <a:r>
              <a:rPr lang="de-DE" sz="1000" dirty="0">
                <a:latin typeface="Aptos Light" panose="020B0004020202020204" pitchFamily="34" charset="0"/>
              </a:rPr>
              <a:t>Weiterführende Information: </a:t>
            </a:r>
          </a:p>
          <a:p>
            <a:endParaRPr lang="de-DE" sz="1000" dirty="0">
              <a:latin typeface="Aptos Light" panose="020B0004020202020204" pitchFamily="34" charset="0"/>
            </a:endParaRPr>
          </a:p>
          <a:p>
            <a:pPr defTabSz="947684">
              <a:defRPr/>
            </a:pPr>
            <a:r>
              <a:rPr lang="de-DE" sz="1000" dirty="0">
                <a:latin typeface="Aptos Light" panose="020B0004020202020204" pitchFamily="34" charset="0"/>
              </a:rPr>
              <a:t>[1] Umweltbundesamt, Der Weg zur treibhausgasneutralen Verwaltung: Etappen und Hilfestellungen, 2021</a:t>
            </a:r>
          </a:p>
          <a:p>
            <a:pPr defTabSz="947684">
              <a:defRPr/>
            </a:pPr>
            <a:r>
              <a:rPr lang="de-DE" sz="1000" dirty="0">
                <a:latin typeface="Aptos Light" panose="020B0004020202020204" pitchFamily="34" charset="0"/>
                <a:hlinkClick r:id="rId3"/>
              </a:rPr>
              <a:t>https://www.umweltbundesamt.de/publikationen/der-weg-zur-treibhausgasneutralen-verwaltungbundesamt</a:t>
            </a:r>
            <a:endParaRPr lang="de-DE" sz="1000" dirty="0">
              <a:latin typeface="Aptos Light" panose="020B0004020202020204" pitchFamily="34" charset="0"/>
            </a:endParaRPr>
          </a:p>
          <a:p>
            <a:pPr defTabSz="947684">
              <a:defRPr/>
            </a:pPr>
            <a:endParaRPr lang="de-DE" sz="1000" dirty="0">
              <a:latin typeface="Aptos Light" panose="020B0004020202020204" pitchFamily="34" charset="0"/>
            </a:endParaRPr>
          </a:p>
          <a:p>
            <a:r>
              <a:rPr lang="de-DE" sz="1200" dirty="0"/>
              <a:t>Bitte nennen Sie </a:t>
            </a:r>
            <a:r>
              <a:rPr lang="de-DE" sz="1200" b="1" dirty="0"/>
              <a:t>https://www.ie-leipzig.com/auf-dem-weg/ </a:t>
            </a:r>
            <a:r>
              <a:rPr lang="de-DE" sz="1200" dirty="0"/>
              <a:t>als Quelle. </a:t>
            </a:r>
          </a:p>
          <a:p>
            <a:pPr defTabSz="947684">
              <a:defRPr/>
            </a:pPr>
            <a:endParaRPr lang="de-DE" dirty="0"/>
          </a:p>
        </p:txBody>
      </p:sp>
      <p:sp>
        <p:nvSpPr>
          <p:cNvPr id="4" name="Foliennummernplatzhalter 3"/>
          <p:cNvSpPr>
            <a:spLocks noGrp="1"/>
          </p:cNvSpPr>
          <p:nvPr>
            <p:ph type="sldNum" sz="quarter" idx="5"/>
          </p:nvPr>
        </p:nvSpPr>
        <p:spPr/>
        <p:txBody>
          <a:bodyPr/>
          <a:lstStyle/>
          <a:p>
            <a:fld id="{5DF90C27-2189-4FED-8FDA-00DAD7BD2D37}" type="slidenum">
              <a:rPr lang="de-DE" smtClean="0"/>
              <a:t>3</a:t>
            </a:fld>
            <a:endParaRPr lang="de-DE"/>
          </a:p>
        </p:txBody>
      </p:sp>
    </p:spTree>
    <p:extLst>
      <p:ext uri="{BB962C8B-B14F-4D97-AF65-F5344CB8AC3E}">
        <p14:creationId xmlns:p14="http://schemas.microsoft.com/office/powerpoint/2010/main" val="16941142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000" dirty="0">
                <a:latin typeface="Aptos Light" panose="020B0004020202020204" pitchFamily="34" charset="0"/>
              </a:rPr>
              <a:t>Hinweise: </a:t>
            </a:r>
          </a:p>
          <a:p>
            <a:endParaRPr lang="de-DE" sz="1000" dirty="0">
              <a:latin typeface="Aptos Light" panose="020B0004020202020204" pitchFamily="34" charset="0"/>
            </a:endParaRPr>
          </a:p>
          <a:p>
            <a:r>
              <a:rPr lang="de-DE" sz="1000" dirty="0">
                <a:latin typeface="Aptos Light" panose="020B0004020202020204" pitchFamily="34" charset="0"/>
              </a:rPr>
              <a:t>Diese Abbildung ermöglicht es, darzustellen, welche Etappen auf dem Weg zur treibhausgasneutralen Verwaltung bereits umgesetzt wurden oder welche aktuell noch in Erarbeitung sind. Die Etappen orientieren sich am Leitfaden des Umweltbundesamtes aus dem Jahr 2021. In darauf aufbauenden Darstellungen und auch in der Praxis werden diese Etappen teilweise vereinfacht in weniger Stufen dargestellt, z.B. als Grundsatzbeschluss, Bilanzierung, Planung/Konzept, Umsetzung und Monitoring/Controlling. Wesentliche Unterscheidung und Weiterentwicklung im Vergleich zum UBA-Leitfaden: Eine freiwillige Kompensation im Kontext der Verwaltung wird nicht als tragfähig eingeschätzt. Die Etappe ist jedoch verblieben, da die Auseinandersetzung und Erarbeitung einer Position hier notwendig bleibt. </a:t>
            </a:r>
          </a:p>
          <a:p>
            <a:endParaRPr lang="de-DE" sz="1000" dirty="0">
              <a:latin typeface="Aptos Light" panose="020B0004020202020204" pitchFamily="34" charset="0"/>
            </a:endParaRPr>
          </a:p>
          <a:p>
            <a:r>
              <a:rPr lang="de-DE" sz="1000" dirty="0">
                <a:latin typeface="Aptos Light" panose="020B0004020202020204" pitchFamily="34" charset="0"/>
              </a:rPr>
              <a:t>Weiterführende Information: </a:t>
            </a:r>
          </a:p>
          <a:p>
            <a:endParaRPr lang="de-DE" sz="1000" dirty="0">
              <a:latin typeface="Aptos Light" panose="020B0004020202020204" pitchFamily="34" charset="0"/>
            </a:endParaRPr>
          </a:p>
          <a:p>
            <a:pPr defTabSz="947684">
              <a:defRPr/>
            </a:pPr>
            <a:r>
              <a:rPr lang="de-DE" sz="1000" dirty="0">
                <a:latin typeface="Aptos Light" panose="020B0004020202020204" pitchFamily="34" charset="0"/>
              </a:rPr>
              <a:t>[1] Umweltbundesamt, Der Weg zur treibhausgasneutralen Verwaltung: Etappen und Hilfestellungen, 2021</a:t>
            </a:r>
          </a:p>
          <a:p>
            <a:pPr defTabSz="947684">
              <a:defRPr/>
            </a:pPr>
            <a:r>
              <a:rPr lang="de-DE" sz="1000" dirty="0">
                <a:latin typeface="Aptos Light" panose="020B0004020202020204" pitchFamily="34" charset="0"/>
                <a:hlinkClick r:id="rId3"/>
              </a:rPr>
              <a:t>https://www.umweltbundesamt.de/publikationen/der-weg-zur-treibhausgasneutralen-verwaltungbundesamt</a:t>
            </a:r>
            <a:endParaRPr lang="de-DE" sz="1000" dirty="0">
              <a:latin typeface="Aptos Light" panose="020B0004020202020204" pitchFamily="34" charset="0"/>
            </a:endParaRPr>
          </a:p>
          <a:p>
            <a:pPr defTabSz="947684">
              <a:defRPr/>
            </a:pPr>
            <a:endParaRPr lang="de-DE" sz="1000" dirty="0">
              <a:latin typeface="Aptos Light" panose="020B0004020202020204" pitchFamily="34" charset="0"/>
            </a:endParaRPr>
          </a:p>
          <a:p>
            <a:r>
              <a:rPr lang="de-DE" sz="1200" dirty="0"/>
              <a:t>Bitte nennen Sie </a:t>
            </a:r>
            <a:r>
              <a:rPr lang="de-DE" sz="1200" b="1" dirty="0"/>
              <a:t>https://www.ie-leipzig.com/auf-dem-weg/ </a:t>
            </a:r>
            <a:r>
              <a:rPr lang="de-DE" sz="1200" dirty="0"/>
              <a:t>als Quelle. </a:t>
            </a:r>
          </a:p>
          <a:p>
            <a:pPr defTabSz="947684">
              <a:defRPr/>
            </a:pPr>
            <a:endParaRPr lang="de-DE" sz="1000" dirty="0">
              <a:latin typeface="Aptos Light" panose="020B0004020202020204" pitchFamily="34" charset="0"/>
            </a:endParaRPr>
          </a:p>
          <a:p>
            <a:endParaRPr lang="de-DE" dirty="0"/>
          </a:p>
        </p:txBody>
      </p:sp>
      <p:sp>
        <p:nvSpPr>
          <p:cNvPr id="4" name="Foliennummernplatzhalter 3"/>
          <p:cNvSpPr>
            <a:spLocks noGrp="1"/>
          </p:cNvSpPr>
          <p:nvPr>
            <p:ph type="sldNum" sz="quarter" idx="5"/>
          </p:nvPr>
        </p:nvSpPr>
        <p:spPr/>
        <p:txBody>
          <a:bodyPr/>
          <a:lstStyle/>
          <a:p>
            <a:fld id="{5DF90C27-2189-4FED-8FDA-00DAD7BD2D37}" type="slidenum">
              <a:rPr lang="de-DE" smtClean="0"/>
              <a:t>4</a:t>
            </a:fld>
            <a:endParaRPr lang="de-DE"/>
          </a:p>
        </p:txBody>
      </p:sp>
    </p:spTree>
    <p:extLst>
      <p:ext uri="{BB962C8B-B14F-4D97-AF65-F5344CB8AC3E}">
        <p14:creationId xmlns:p14="http://schemas.microsoft.com/office/powerpoint/2010/main" val="15436703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000" dirty="0">
                <a:latin typeface="Aptos Light" panose="020B0004020202020204" pitchFamily="34" charset="0"/>
              </a:rPr>
              <a:t>Hinweise: </a:t>
            </a:r>
          </a:p>
          <a:p>
            <a:endParaRPr lang="de-DE" sz="1000" dirty="0">
              <a:latin typeface="Aptos Light" panose="020B0004020202020204" pitchFamily="34" charset="0"/>
            </a:endParaRPr>
          </a:p>
          <a:p>
            <a:r>
              <a:rPr lang="de-DE" sz="1000" dirty="0">
                <a:solidFill>
                  <a:srgbClr val="282D3A"/>
                </a:solidFill>
                <a:latin typeface="Aptos Light" panose="020B0004020202020204" pitchFamily="34" charset="0"/>
                <a:ea typeface="Calibri" panose="020F0502020204030204" pitchFamily="34" charset="0"/>
                <a:cs typeface="Calibri" panose="020F0502020204030204" pitchFamily="34" charset="0"/>
              </a:rPr>
              <a:t>Eine Bilanz nach Greenhouse Gas Protocol Corporate Accounting and Reporting Standard ermittelt relevante Emissionsquellen für Treibhausgase nach drei Kategorien, sogenannten Scopes. </a:t>
            </a:r>
          </a:p>
          <a:p>
            <a:endParaRPr lang="de-DE" sz="1000" dirty="0">
              <a:solidFill>
                <a:srgbClr val="282D3A"/>
              </a:solidFill>
              <a:latin typeface="Aptos Light" panose="020B0004020202020204" pitchFamily="34" charset="0"/>
              <a:ea typeface="Calibri" panose="020F0502020204030204" pitchFamily="34" charset="0"/>
              <a:cs typeface="Calibri" panose="020F0502020204030204" pitchFamily="34" charset="0"/>
            </a:endParaRPr>
          </a:p>
          <a:p>
            <a:r>
              <a:rPr lang="de-DE" sz="1000" dirty="0">
                <a:solidFill>
                  <a:srgbClr val="282D3A"/>
                </a:solidFill>
                <a:latin typeface="Aptos Light" panose="020B0004020202020204" pitchFamily="34" charset="0"/>
                <a:ea typeface="Calibri" panose="020F0502020204030204" pitchFamily="34" charset="0"/>
                <a:cs typeface="Calibri" panose="020F0502020204030204" pitchFamily="34" charset="0"/>
              </a:rPr>
              <a:t>Scope 1: Direkte THG-Emissionen aus Verbrennungsprozessen in stationären und mobilen Anlagen sowie falls relevant aus physikalischen und chemischen Prozessen. </a:t>
            </a:r>
          </a:p>
          <a:p>
            <a:endParaRPr lang="de-DE" sz="1000" dirty="0">
              <a:solidFill>
                <a:srgbClr val="282D3A"/>
              </a:solidFill>
              <a:latin typeface="Aptos Light" panose="020B0004020202020204" pitchFamily="34" charset="0"/>
              <a:ea typeface="Calibri" panose="020F0502020204030204" pitchFamily="34" charset="0"/>
              <a:cs typeface="Calibri" panose="020F0502020204030204" pitchFamily="34" charset="0"/>
            </a:endParaRPr>
          </a:p>
          <a:p>
            <a:r>
              <a:rPr lang="de-DE" sz="1000" dirty="0">
                <a:solidFill>
                  <a:srgbClr val="282D3A"/>
                </a:solidFill>
                <a:latin typeface="Aptos Light" panose="020B0004020202020204" pitchFamily="34" charset="0"/>
                <a:ea typeface="Calibri" panose="020F0502020204030204" pitchFamily="34" charset="0"/>
                <a:cs typeface="Calibri" panose="020F0502020204030204" pitchFamily="34" charset="0"/>
              </a:rPr>
              <a:t>Scope 2: Indirekte THG-Emissionen aus dem Bezug leitungsgebundener Energie, primär Strom und Fernwärme. Aber auch der Bezug von Dampf oder Fernkälte kann hier relevant sein. </a:t>
            </a:r>
          </a:p>
          <a:p>
            <a:endParaRPr lang="de-DE" sz="1000" dirty="0">
              <a:solidFill>
                <a:srgbClr val="282D3A"/>
              </a:solidFill>
              <a:latin typeface="Aptos Light" panose="020B0004020202020204" pitchFamily="34" charset="0"/>
              <a:ea typeface="Calibri" panose="020F0502020204030204" pitchFamily="34" charset="0"/>
              <a:cs typeface="Calibri" panose="020F0502020204030204" pitchFamily="34" charset="0"/>
            </a:endParaRPr>
          </a:p>
          <a:p>
            <a:r>
              <a:rPr lang="de-DE" sz="1000" dirty="0">
                <a:solidFill>
                  <a:srgbClr val="282D3A"/>
                </a:solidFill>
                <a:latin typeface="Aptos Light" panose="020B0004020202020204" pitchFamily="34" charset="0"/>
                <a:ea typeface="Calibri" panose="020F0502020204030204" pitchFamily="34" charset="0"/>
                <a:cs typeface="Calibri" panose="020F0502020204030204" pitchFamily="34" charset="0"/>
              </a:rPr>
              <a:t>Scope 3: Indirekte THG-Emissionen aus vor- und nachgelagerten Aktivitäten, hier sind insgesamt 15 Unterkategorien enthalten. </a:t>
            </a:r>
          </a:p>
          <a:p>
            <a:endParaRPr lang="de-DE" sz="1000" dirty="0">
              <a:latin typeface="Aptos Light" panose="020B0004020202020204" pitchFamily="34" charset="0"/>
            </a:endParaRPr>
          </a:p>
          <a:p>
            <a:r>
              <a:rPr lang="de-DE" sz="1000" dirty="0">
                <a:latin typeface="Aptos Light" panose="020B0004020202020204" pitchFamily="34" charset="0"/>
              </a:rPr>
              <a:t>Weiterführende Informationen: </a:t>
            </a:r>
          </a:p>
          <a:p>
            <a:endParaRPr lang="de-DE" sz="1000" dirty="0">
              <a:latin typeface="Aptos Light" panose="020B0004020202020204" pitchFamily="34" charset="0"/>
            </a:endParaRPr>
          </a:p>
          <a:p>
            <a:r>
              <a:rPr lang="de-DE" sz="1000" dirty="0">
                <a:latin typeface="Aptos Light" panose="020B0004020202020204" pitchFamily="34" charset="0"/>
              </a:rPr>
              <a:t>[1] World Resources Institut and World Business Council, Greenhouse Gas Protocol Corporate Accounting and Reporting Standard, Revised 2004</a:t>
            </a:r>
          </a:p>
          <a:p>
            <a:r>
              <a:rPr lang="de-DE" dirty="0">
                <a:hlinkClick r:id="rId3"/>
              </a:rPr>
              <a:t>https://ghgprotocol.org/sites/default/files/standards/ghg-protocol-revised.pdf</a:t>
            </a:r>
            <a:endParaRPr lang="de-DE" sz="1000" dirty="0">
              <a:latin typeface="Aptos Light" panose="020B0004020202020204" pitchFamily="34" charset="0"/>
            </a:endParaRPr>
          </a:p>
          <a:p>
            <a:endParaRPr lang="de-DE" sz="1000" dirty="0">
              <a:latin typeface="Aptos Light" panose="020B0004020202020204" pitchFamily="34" charset="0"/>
            </a:endParaRPr>
          </a:p>
          <a:p>
            <a:r>
              <a:rPr lang="de-DE" sz="1200" dirty="0"/>
              <a:t>Bitte nennen Sie </a:t>
            </a:r>
            <a:r>
              <a:rPr lang="de-DE" sz="1200" b="1" dirty="0"/>
              <a:t>https://www.ie-leipzig.com/auf-dem-weg/ </a:t>
            </a:r>
            <a:r>
              <a:rPr lang="de-DE" sz="1200" dirty="0"/>
              <a:t>als Quelle. </a:t>
            </a:r>
          </a:p>
          <a:p>
            <a:endParaRPr lang="de-DE" dirty="0"/>
          </a:p>
        </p:txBody>
      </p:sp>
      <p:sp>
        <p:nvSpPr>
          <p:cNvPr id="4" name="Foliennummernplatzhalter 3"/>
          <p:cNvSpPr>
            <a:spLocks noGrp="1"/>
          </p:cNvSpPr>
          <p:nvPr>
            <p:ph type="sldNum" sz="quarter" idx="5"/>
          </p:nvPr>
        </p:nvSpPr>
        <p:spPr/>
        <p:txBody>
          <a:bodyPr/>
          <a:lstStyle/>
          <a:p>
            <a:fld id="{5DF90C27-2189-4FED-8FDA-00DAD7BD2D37}" type="slidenum">
              <a:rPr lang="de-DE" smtClean="0"/>
              <a:t>5</a:t>
            </a:fld>
            <a:endParaRPr lang="de-DE"/>
          </a:p>
        </p:txBody>
      </p:sp>
    </p:spTree>
    <p:extLst>
      <p:ext uri="{BB962C8B-B14F-4D97-AF65-F5344CB8AC3E}">
        <p14:creationId xmlns:p14="http://schemas.microsoft.com/office/powerpoint/2010/main" val="33988834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Hinweise: </a:t>
            </a:r>
          </a:p>
          <a:p>
            <a:endParaRPr lang="de-DE" dirty="0"/>
          </a:p>
          <a:p>
            <a:r>
              <a:rPr lang="de-DE" dirty="0"/>
              <a:t>Viele Bilanzierungen für Treibhausgase sind nicht miteinander vergleichbar, weil sich die Betrachtungsebenen, Bilanzierungsmethodiken und Sektoren unterscheiden. Auch die Zieljahre für das Erreichen einer Treibhausgasneutralität können voneinander abweichen. </a:t>
            </a:r>
          </a:p>
          <a:p>
            <a:endParaRPr lang="de-DE" dirty="0"/>
          </a:p>
          <a:p>
            <a:r>
              <a:rPr lang="de-DE" b="1" dirty="0"/>
              <a:t>Die Texttabelle unter der Infografik ist bearbeitbar. </a:t>
            </a:r>
          </a:p>
          <a:p>
            <a:r>
              <a:rPr lang="de-DE" dirty="0"/>
              <a:t> </a:t>
            </a:r>
          </a:p>
          <a:p>
            <a:r>
              <a:rPr lang="de-DE" dirty="0"/>
              <a:t>Bitte nennen Sie </a:t>
            </a:r>
            <a:r>
              <a:rPr lang="de-DE" b="1" dirty="0"/>
              <a:t>https://www.ie-leipzig.com/auf-dem-weg/ </a:t>
            </a:r>
            <a:r>
              <a:rPr lang="de-DE" dirty="0"/>
              <a:t>als Quelle. </a:t>
            </a:r>
          </a:p>
          <a:p>
            <a:endParaRPr lang="de-DE" dirty="0"/>
          </a:p>
        </p:txBody>
      </p:sp>
      <p:sp>
        <p:nvSpPr>
          <p:cNvPr id="4" name="Foliennummernplatzhalter 3"/>
          <p:cNvSpPr>
            <a:spLocks noGrp="1"/>
          </p:cNvSpPr>
          <p:nvPr>
            <p:ph type="sldNum" sz="quarter" idx="5"/>
          </p:nvPr>
        </p:nvSpPr>
        <p:spPr/>
        <p:txBody>
          <a:bodyPr/>
          <a:lstStyle/>
          <a:p>
            <a:fld id="{5DF90C27-2189-4FED-8FDA-00DAD7BD2D37}" type="slidenum">
              <a:rPr lang="de-DE" smtClean="0"/>
              <a:t>6</a:t>
            </a:fld>
            <a:endParaRPr lang="de-DE"/>
          </a:p>
        </p:txBody>
      </p:sp>
    </p:spTree>
    <p:extLst>
      <p:ext uri="{BB962C8B-B14F-4D97-AF65-F5344CB8AC3E}">
        <p14:creationId xmlns:p14="http://schemas.microsoft.com/office/powerpoint/2010/main" val="6574494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47684">
              <a:defRPr/>
            </a:pPr>
            <a:r>
              <a:rPr lang="de-DE" dirty="0"/>
              <a:t>Hinweise: </a:t>
            </a:r>
          </a:p>
          <a:p>
            <a:endParaRPr lang="de-DE" dirty="0"/>
          </a:p>
          <a:p>
            <a:pPr defTabSz="947684">
              <a:defRPr/>
            </a:pPr>
            <a:r>
              <a:rPr lang="de-DE" dirty="0"/>
              <a:t>Die Quellen für Treibhausgase innerhalb der festgelegten Systemgrenzen sollten einer Wesentlichkeitsbetrachtung unterzogen werden. Diese kann anhand dieser Matrix visualisiert werden. Die Punkte der Matrix sind nur beispielhaft und können durch weitere THG-Quellen ergänzt werden. </a:t>
            </a:r>
          </a:p>
          <a:p>
            <a:pPr defTabSz="947684">
              <a:defRPr/>
            </a:pPr>
            <a:endParaRPr lang="de-DE" dirty="0"/>
          </a:p>
          <a:p>
            <a:pPr defTabSz="947684">
              <a:defRPr/>
            </a:pPr>
            <a:r>
              <a:rPr lang="de-DE" dirty="0"/>
              <a:t>Dies Wesentlichkeitsbetrachtung folgt den Kriterien: </a:t>
            </a:r>
          </a:p>
          <a:p>
            <a:pPr defTabSz="947684">
              <a:defRPr/>
            </a:pPr>
            <a:endParaRPr lang="de-DE" dirty="0"/>
          </a:p>
          <a:p>
            <a:pPr defTabSz="947684">
              <a:defRPr/>
            </a:pPr>
            <a:r>
              <a:rPr lang="de-DE" b="1" dirty="0"/>
              <a:t>Quantität: </a:t>
            </a:r>
            <a:r>
              <a:rPr lang="de-DE" dirty="0"/>
              <a:t>Welche mengenmäßige Bedeutung haben die Treibhausgase dieser Quelle? Wenn hier keine Daten vorliegen: Kann die Quantität basierend auf Aktivitätsgrößen geschätzt werden? </a:t>
            </a:r>
          </a:p>
          <a:p>
            <a:pPr defTabSz="947684">
              <a:defRPr/>
            </a:pPr>
            <a:endParaRPr lang="de-DE" dirty="0"/>
          </a:p>
          <a:p>
            <a:pPr defTabSz="947684">
              <a:defRPr/>
            </a:pPr>
            <a:r>
              <a:rPr lang="de-DE" b="1" dirty="0"/>
              <a:t>Beinflussbarkeit</a:t>
            </a:r>
            <a:r>
              <a:rPr lang="de-DE" dirty="0"/>
              <a:t>: Wie stark kann die Verwaltung diese Emissionen beeinflussen? Dies muss durch die Verwaltung selbst eingeschätzt werden. Die Einteilung der Scopes bietet sich als Ausgangslage an. Der Einfluss in Scope 1 ist höher als bei Scope 2, die Emissionen in Scope 3 können weniger direkt beeinflusst werden. </a:t>
            </a:r>
          </a:p>
          <a:p>
            <a:pPr defTabSz="947684">
              <a:defRPr/>
            </a:pPr>
            <a:endParaRPr lang="de-DE" dirty="0"/>
          </a:p>
          <a:p>
            <a:pPr defTabSz="947684">
              <a:defRPr/>
            </a:pPr>
            <a:r>
              <a:rPr lang="de-DE" b="1" dirty="0"/>
              <a:t>Datenverfügbarkeit: </a:t>
            </a:r>
            <a:r>
              <a:rPr lang="de-DE" dirty="0"/>
              <a:t>Die Datenverfügbarkeit muss bei der Datenabfrage ermittelt werden. Gibt es hier verlässliche und überprüfbare Daten? Gibt es Lücken? Je schlechter die Datenverfügbarkeit bei mengenmäßig hohen Quellen ist, desto höher ist der Handlungsbedarf zum Schließen dieser Lücken. </a:t>
            </a:r>
          </a:p>
          <a:p>
            <a:pPr defTabSz="947684">
              <a:defRPr/>
            </a:pPr>
            <a:endParaRPr lang="de-DE" dirty="0"/>
          </a:p>
          <a:p>
            <a:pPr defTabSz="947684">
              <a:defRPr/>
            </a:pPr>
            <a:r>
              <a:rPr lang="de-DE" b="1" dirty="0"/>
              <a:t>Relevanz für Akteure: </a:t>
            </a:r>
            <a:r>
              <a:rPr lang="de-DE" dirty="0"/>
              <a:t>Die Relevanz für Akteure wird durch diese selbst im Rahmen einer Akteursbeteiligung festgelegt. Hier kann beurteilt werden, ob die Akteure hier Handlungsansätze im Sinne der Zielerreichungen für prioritär halten oder ob dieser Bereich eine hohe Relevanz im Arbeitsalltag aufweist. </a:t>
            </a:r>
            <a:br>
              <a:rPr lang="de-DE" dirty="0"/>
            </a:br>
            <a:endParaRPr lang="de-DE" dirty="0"/>
          </a:p>
          <a:p>
            <a:pPr defTabSz="947684">
              <a:defRPr/>
            </a:pPr>
            <a:r>
              <a:rPr lang="de-DE" dirty="0"/>
              <a:t>Eine Kalkulation der Wesentlichkeit kann auch über die </a:t>
            </a:r>
            <a:r>
              <a:rPr lang="de-DE" b="1" dirty="0"/>
              <a:t>Checkliste Wesentlichkeit aus Etappe 2 </a:t>
            </a:r>
            <a:r>
              <a:rPr lang="de-DE" dirty="0"/>
              <a:t>erfolgen. </a:t>
            </a:r>
          </a:p>
          <a:p>
            <a:pPr defTabSz="947684">
              <a:defRPr/>
            </a:pPr>
            <a:endParaRPr lang="de-DE" dirty="0"/>
          </a:p>
          <a:p>
            <a:r>
              <a:rPr lang="de-DE" dirty="0"/>
              <a:t>Bitte nennen Sie </a:t>
            </a:r>
            <a:r>
              <a:rPr lang="de-DE" b="1" dirty="0"/>
              <a:t>https://www.ie-leipzig.com/auf-dem-weg/ </a:t>
            </a:r>
            <a:r>
              <a:rPr lang="de-DE" dirty="0"/>
              <a:t>als Quelle. </a:t>
            </a:r>
          </a:p>
          <a:p>
            <a:endParaRPr lang="de-DE" dirty="0"/>
          </a:p>
        </p:txBody>
      </p:sp>
      <p:sp>
        <p:nvSpPr>
          <p:cNvPr id="4" name="Foliennummernplatzhalter 3"/>
          <p:cNvSpPr>
            <a:spLocks noGrp="1"/>
          </p:cNvSpPr>
          <p:nvPr>
            <p:ph type="sldNum" sz="quarter" idx="5"/>
          </p:nvPr>
        </p:nvSpPr>
        <p:spPr/>
        <p:txBody>
          <a:bodyPr/>
          <a:lstStyle/>
          <a:p>
            <a:fld id="{5DF90C27-2189-4FED-8FDA-00DAD7BD2D37}" type="slidenum">
              <a:rPr lang="de-DE" smtClean="0"/>
              <a:t>7</a:t>
            </a:fld>
            <a:endParaRPr lang="de-DE"/>
          </a:p>
        </p:txBody>
      </p:sp>
    </p:spTree>
    <p:extLst>
      <p:ext uri="{BB962C8B-B14F-4D97-AF65-F5344CB8AC3E}">
        <p14:creationId xmlns:p14="http://schemas.microsoft.com/office/powerpoint/2010/main" val="38575193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000" dirty="0">
                <a:latin typeface="Source Sans Pro" panose="020B0503030403020204" pitchFamily="34" charset="0"/>
                <a:ea typeface="Source Sans Pro" panose="020B0503030403020204" pitchFamily="34" charset="0"/>
              </a:rPr>
              <a:t>Hinweise: </a:t>
            </a:r>
          </a:p>
          <a:p>
            <a:endParaRPr lang="de-DE" sz="1000" dirty="0">
              <a:latin typeface="Source Sans Pro" panose="020B0503030403020204" pitchFamily="34" charset="0"/>
              <a:ea typeface="Source Sans Pro" panose="020B0503030403020204" pitchFamily="34" charset="0"/>
            </a:endParaRPr>
          </a:p>
          <a:p>
            <a:pPr marL="6985" marR="1260475" indent="-6985" algn="l">
              <a:lnSpc>
                <a:spcPct val="102000"/>
              </a:lnSpc>
              <a:spcAft>
                <a:spcPts val="1150"/>
              </a:spcAft>
            </a:pPr>
            <a:r>
              <a:rPr lang="de-DE" sz="1000" dirty="0">
                <a:solidFill>
                  <a:srgbClr val="282D3A"/>
                </a:solidFill>
                <a:effectLst/>
                <a:latin typeface="Source Sans Pro" panose="020B0503030403020204" pitchFamily="34" charset="0"/>
                <a:ea typeface="Source Sans Pro" panose="020B0503030403020204" pitchFamily="34" charset="0"/>
                <a:cs typeface="Calibri" panose="020F0502020204030204" pitchFamily="34" charset="0"/>
              </a:rPr>
              <a:t>Die Systemgrenze legt fest, für welche organisatorischen Bereiche einer Verwaltung Emissionen erfasst werden sollen (Soll). Die Bilanzgrenze legt darauf aufbauend fest, welche Emissionen erfasst werden (Ist). </a:t>
            </a:r>
            <a:br>
              <a:rPr lang="de-DE" sz="1000" dirty="0">
                <a:solidFill>
                  <a:srgbClr val="282D3A"/>
                </a:solidFill>
                <a:effectLst/>
                <a:latin typeface="Source Sans Pro" panose="020B0503030403020204" pitchFamily="34" charset="0"/>
                <a:ea typeface="Source Sans Pro" panose="020B0503030403020204" pitchFamily="34" charset="0"/>
                <a:cs typeface="Calibri" panose="020F0502020204030204" pitchFamily="34" charset="0"/>
              </a:rPr>
            </a:br>
            <a:br>
              <a:rPr lang="de-DE" sz="1000" dirty="0">
                <a:solidFill>
                  <a:srgbClr val="282D3A"/>
                </a:solidFill>
                <a:effectLst/>
                <a:latin typeface="Source Sans Pro" panose="020B0503030403020204" pitchFamily="34" charset="0"/>
                <a:ea typeface="Source Sans Pro" panose="020B0503030403020204" pitchFamily="34" charset="0"/>
                <a:cs typeface="Calibri" panose="020F0502020204030204" pitchFamily="34" charset="0"/>
              </a:rPr>
            </a:br>
            <a:r>
              <a:rPr lang="de-DE" sz="1000" b="1" dirty="0">
                <a:solidFill>
                  <a:srgbClr val="282D3A"/>
                </a:solidFill>
                <a:effectLst/>
                <a:latin typeface="Source Sans Pro" panose="020B0503030403020204" pitchFamily="34" charset="0"/>
                <a:ea typeface="Source Sans Pro" panose="020B0503030403020204" pitchFamily="34" charset="0"/>
                <a:cs typeface="Calibri" panose="020F0502020204030204" pitchFamily="34" charset="0"/>
              </a:rPr>
              <a:t>Erfassungsstufen System</a:t>
            </a:r>
            <a:endParaRPr lang="de-DE" sz="1000" dirty="0">
              <a:solidFill>
                <a:srgbClr val="282D3A"/>
              </a:solidFill>
              <a:effectLst/>
              <a:latin typeface="Source Sans Pro" panose="020B0503030403020204" pitchFamily="34" charset="0"/>
              <a:ea typeface="Source Sans Pro" panose="020B0503030403020204" pitchFamily="34" charset="0"/>
              <a:cs typeface="Calibri" panose="020F0502020204030204" pitchFamily="34" charset="0"/>
            </a:endParaRPr>
          </a:p>
          <a:p>
            <a:pPr marL="6985" marR="1260475" indent="-6985" algn="just">
              <a:lnSpc>
                <a:spcPct val="102000"/>
              </a:lnSpc>
              <a:spcAft>
                <a:spcPts val="1150"/>
              </a:spcAft>
            </a:pPr>
            <a:r>
              <a:rPr lang="de-DE" sz="1000" dirty="0">
                <a:solidFill>
                  <a:srgbClr val="282D3A"/>
                </a:solidFill>
                <a:effectLst/>
                <a:latin typeface="Source Sans Pro" panose="020B0503030403020204" pitchFamily="34" charset="0"/>
                <a:ea typeface="Source Sans Pro" panose="020B0503030403020204" pitchFamily="34" charset="0"/>
                <a:cs typeface="Calibri" panose="020F0502020204030204" pitchFamily="34" charset="0"/>
              </a:rPr>
              <a:t>Es gibt drei mögliche zentrale Erfassungsstufen für das System Kommunalverwaltung: </a:t>
            </a:r>
          </a:p>
          <a:p>
            <a:pPr marL="342900" marR="1260475" lvl="0" indent="-342900" algn="l">
              <a:lnSpc>
                <a:spcPct val="102000"/>
              </a:lnSpc>
              <a:spcAft>
                <a:spcPts val="1150"/>
              </a:spcAft>
              <a:buFont typeface="Symbol" panose="05050102010706020507" pitchFamily="18" charset="2"/>
              <a:buChar char=""/>
            </a:pPr>
            <a:r>
              <a:rPr lang="de-DE" sz="1000" dirty="0">
                <a:solidFill>
                  <a:srgbClr val="282D3A"/>
                </a:solidFill>
                <a:effectLst/>
                <a:latin typeface="Source Sans Pro" panose="020B0503030403020204" pitchFamily="34" charset="0"/>
                <a:ea typeface="Source Sans Pro" panose="020B0503030403020204" pitchFamily="34" charset="0"/>
                <a:cs typeface="Calibri" panose="020F0502020204030204" pitchFamily="34" charset="0"/>
              </a:rPr>
              <a:t>Erfassungsstufe 1: Kernverwaltung </a:t>
            </a:r>
          </a:p>
          <a:p>
            <a:pPr marL="342900" marR="1260475" lvl="0" indent="-342900" algn="l">
              <a:lnSpc>
                <a:spcPct val="102000"/>
              </a:lnSpc>
              <a:spcAft>
                <a:spcPts val="1150"/>
              </a:spcAft>
              <a:buFont typeface="Symbol" panose="05050102010706020507" pitchFamily="18" charset="2"/>
              <a:buChar char=""/>
            </a:pPr>
            <a:r>
              <a:rPr lang="de-DE" sz="1000" dirty="0">
                <a:solidFill>
                  <a:srgbClr val="282D3A"/>
                </a:solidFill>
                <a:effectLst/>
                <a:latin typeface="Source Sans Pro" panose="020B0503030403020204" pitchFamily="34" charset="0"/>
                <a:ea typeface="Source Sans Pro" panose="020B0503030403020204" pitchFamily="34" charset="0"/>
                <a:cs typeface="Calibri" panose="020F0502020204030204" pitchFamily="34" charset="0"/>
              </a:rPr>
              <a:t>Erfassungsstufe 2: Kernverwaltung und Eigenbetriebe</a:t>
            </a:r>
          </a:p>
          <a:p>
            <a:pPr marL="342900" marR="1260475" lvl="0" indent="-342900" algn="l">
              <a:lnSpc>
                <a:spcPct val="102000"/>
              </a:lnSpc>
              <a:spcAft>
                <a:spcPts val="1150"/>
              </a:spcAft>
              <a:buFont typeface="Symbol" panose="05050102010706020507" pitchFamily="18" charset="2"/>
              <a:buChar char=""/>
            </a:pPr>
            <a:r>
              <a:rPr lang="de-DE" sz="1000" dirty="0">
                <a:solidFill>
                  <a:srgbClr val="282D3A"/>
                </a:solidFill>
                <a:effectLst/>
                <a:latin typeface="Source Sans Pro" panose="020B0503030403020204" pitchFamily="34" charset="0"/>
                <a:ea typeface="Source Sans Pro" panose="020B0503030403020204" pitchFamily="34" charset="0"/>
                <a:cs typeface="Calibri" panose="020F0502020204030204" pitchFamily="34" charset="0"/>
              </a:rPr>
              <a:t>Erfassungsstufe 3: Kernverwaltung, Eigentriebe sowie Beteiligungsunternehmen als „kommunaler Konzern“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000" dirty="0">
              <a:solidFill>
                <a:srgbClr val="282D3A"/>
              </a:solidFill>
              <a:effectLst/>
              <a:latin typeface="Source Sans Pro" panose="020B0503030403020204" pitchFamily="34" charset="0"/>
              <a:ea typeface="Source Sans Pro" panose="020B0503030403020204" pitchFamily="34" charset="0"/>
              <a:cs typeface="Calibri" panose="020F0502020204030204" pitchFamily="34" charset="0"/>
            </a:endParaRPr>
          </a:p>
          <a:p>
            <a:pPr marL="6985" marR="1260475" indent="-6985" algn="just">
              <a:lnSpc>
                <a:spcPct val="102000"/>
              </a:lnSpc>
              <a:spcAft>
                <a:spcPts val="1150"/>
              </a:spcAft>
            </a:pPr>
            <a:r>
              <a:rPr lang="de-DE" sz="1000" b="1" dirty="0">
                <a:solidFill>
                  <a:srgbClr val="282D3A"/>
                </a:solidFill>
                <a:effectLst/>
                <a:latin typeface="Source Sans Pro" panose="020B0503030403020204" pitchFamily="34" charset="0"/>
                <a:ea typeface="Source Sans Pro" panose="020B0503030403020204" pitchFamily="34" charset="0"/>
                <a:cs typeface="Calibri" panose="020F0502020204030204" pitchFamily="34" charset="0"/>
              </a:rPr>
              <a:t>Erfassungsstufen Bilanz </a:t>
            </a:r>
            <a:endParaRPr lang="de-DE" sz="1000" dirty="0">
              <a:solidFill>
                <a:srgbClr val="282D3A"/>
              </a:solidFill>
              <a:effectLst/>
              <a:latin typeface="Source Sans Pro" panose="020B0503030403020204" pitchFamily="34" charset="0"/>
              <a:ea typeface="Source Sans Pro" panose="020B0503030403020204" pitchFamily="34" charset="0"/>
              <a:cs typeface="Calibri" panose="020F0502020204030204" pitchFamily="34" charset="0"/>
            </a:endParaRPr>
          </a:p>
          <a:p>
            <a:pPr marL="6985" marR="1260475" indent="-6985" algn="just">
              <a:lnSpc>
                <a:spcPct val="102000"/>
              </a:lnSpc>
              <a:spcAft>
                <a:spcPts val="1150"/>
              </a:spcAft>
            </a:pPr>
            <a:r>
              <a:rPr lang="de-DE" sz="1000" dirty="0">
                <a:solidFill>
                  <a:srgbClr val="282D3A"/>
                </a:solidFill>
                <a:effectLst/>
                <a:latin typeface="Source Sans Pro" panose="020B0503030403020204" pitchFamily="34" charset="0"/>
                <a:ea typeface="Source Sans Pro" panose="020B0503030403020204" pitchFamily="34" charset="0"/>
                <a:cs typeface="Calibri" panose="020F0502020204030204" pitchFamily="34" charset="0"/>
              </a:rPr>
              <a:t>Es gibt drei mögliche zentrale Erfassungsstufen für Emissionsquellen: </a:t>
            </a:r>
          </a:p>
          <a:p>
            <a:pPr marL="342900" marR="1260475" lvl="0" indent="-342900" algn="l">
              <a:lnSpc>
                <a:spcPct val="102000"/>
              </a:lnSpc>
              <a:spcAft>
                <a:spcPts val="1150"/>
              </a:spcAft>
              <a:buFont typeface="Symbol" panose="05050102010706020507" pitchFamily="18" charset="2"/>
              <a:buChar char=""/>
            </a:pPr>
            <a:r>
              <a:rPr lang="de-DE" sz="1000" dirty="0">
                <a:solidFill>
                  <a:srgbClr val="282D3A"/>
                </a:solidFill>
                <a:effectLst/>
                <a:latin typeface="Source Sans Pro" panose="020B0503030403020204" pitchFamily="34" charset="0"/>
                <a:ea typeface="Source Sans Pro" panose="020B0503030403020204" pitchFamily="34" charset="0"/>
                <a:cs typeface="Calibri" panose="020F0502020204030204" pitchFamily="34" charset="0"/>
              </a:rPr>
              <a:t>Erfassungsstufe „Minimal“: nur die Emissionen aus den verpflichtenden Scope 1 und Scope 2 </a:t>
            </a:r>
          </a:p>
          <a:p>
            <a:pPr marL="342900" marR="1260475" lvl="0" indent="-342900" algn="l">
              <a:lnSpc>
                <a:spcPct val="102000"/>
              </a:lnSpc>
              <a:spcAft>
                <a:spcPts val="1150"/>
              </a:spcAft>
              <a:buFont typeface="Symbol" panose="05050102010706020507" pitchFamily="18" charset="2"/>
              <a:buChar char=""/>
            </a:pPr>
            <a:r>
              <a:rPr lang="de-DE" sz="1000" dirty="0">
                <a:solidFill>
                  <a:srgbClr val="282D3A"/>
                </a:solidFill>
                <a:effectLst/>
                <a:latin typeface="Source Sans Pro" panose="020B0503030403020204" pitchFamily="34" charset="0"/>
                <a:ea typeface="Source Sans Pro" panose="020B0503030403020204" pitchFamily="34" charset="0"/>
                <a:cs typeface="Calibri" panose="020F0502020204030204" pitchFamily="34" charset="0"/>
              </a:rPr>
              <a:t>Erfassungsstufe „Erweitert“: Emissionen aus Scope 1 und Scope 2 sowie nach Datenverfügbar­keit und Wesentlichkeit auch Scope 3 Emissionen aus dem Geschäftsbetrieb, in der Regel die vorgelagerten Emissionen</a:t>
            </a:r>
          </a:p>
          <a:p>
            <a:pPr marL="342900" marR="1260475" lvl="0" indent="-342900" algn="l">
              <a:lnSpc>
                <a:spcPct val="102000"/>
              </a:lnSpc>
              <a:spcAft>
                <a:spcPts val="1150"/>
              </a:spcAft>
              <a:buFont typeface="Symbol" panose="05050102010706020507" pitchFamily="18" charset="2"/>
              <a:buChar char=""/>
            </a:pPr>
            <a:r>
              <a:rPr lang="de-DE" sz="1000" dirty="0">
                <a:solidFill>
                  <a:srgbClr val="282D3A"/>
                </a:solidFill>
                <a:effectLst/>
                <a:latin typeface="Source Sans Pro" panose="020B0503030403020204" pitchFamily="34" charset="0"/>
                <a:ea typeface="Source Sans Pro" panose="020B0503030403020204" pitchFamily="34" charset="0"/>
                <a:cs typeface="Calibri" panose="020F0502020204030204" pitchFamily="34" charset="0"/>
              </a:rPr>
              <a:t>Erfassungsstufe „Umfänglich“: Emissionen Scope 1 und Scope 2 sowie nach Datenverfüg­barkeit und Wesentlichkeit alle Scope 3 Emissionen aus vor- und nachge­lagerten Aktivitäten.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800" dirty="0">
              <a:solidFill>
                <a:srgbClr val="282D3A"/>
              </a:solidFill>
              <a:effectLst/>
              <a:latin typeface="Source Sans Pro" panose="020B050303040302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Bitte nennen Sie </a:t>
            </a:r>
            <a:r>
              <a:rPr lang="de-DE" b="1" dirty="0"/>
              <a:t>https://www.ie-leipzig.com/auf-dem-weg/ </a:t>
            </a:r>
            <a:r>
              <a:rPr lang="de-DE" dirty="0"/>
              <a:t>als Quelle. </a:t>
            </a:r>
          </a:p>
        </p:txBody>
      </p:sp>
      <p:sp>
        <p:nvSpPr>
          <p:cNvPr id="4" name="Foliennummernplatzhalter 3"/>
          <p:cNvSpPr>
            <a:spLocks noGrp="1"/>
          </p:cNvSpPr>
          <p:nvPr>
            <p:ph type="sldNum" sz="quarter" idx="5"/>
          </p:nvPr>
        </p:nvSpPr>
        <p:spPr/>
        <p:txBody>
          <a:bodyPr/>
          <a:lstStyle/>
          <a:p>
            <a:fld id="{5DF90C27-2189-4FED-8FDA-00DAD7BD2D37}" type="slidenum">
              <a:rPr lang="de-DE" smtClean="0"/>
              <a:t>8</a:t>
            </a:fld>
            <a:endParaRPr lang="de-DE"/>
          </a:p>
        </p:txBody>
      </p:sp>
    </p:spTree>
    <p:extLst>
      <p:ext uri="{BB962C8B-B14F-4D97-AF65-F5344CB8AC3E}">
        <p14:creationId xmlns:p14="http://schemas.microsoft.com/office/powerpoint/2010/main" val="32410609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dirty="0">
                <a:latin typeface="Source Sans Pro" panose="020B0503030403020204" pitchFamily="34" charset="0"/>
                <a:ea typeface="Source Sans Pro" panose="020B0503030403020204" pitchFamily="34" charset="0"/>
              </a:rPr>
              <a:t>Hinweise: </a:t>
            </a:r>
          </a:p>
          <a:p>
            <a:endParaRPr lang="de-DE" sz="1200" dirty="0">
              <a:latin typeface="Source Sans Pro" panose="020B0503030403020204" pitchFamily="34" charset="0"/>
              <a:ea typeface="Source Sans Pro" panose="020B0503030403020204" pitchFamily="34" charset="0"/>
            </a:endParaRPr>
          </a:p>
          <a:p>
            <a:pPr marL="6985" marR="1260475" indent="-6985" algn="l">
              <a:lnSpc>
                <a:spcPct val="102000"/>
              </a:lnSpc>
              <a:spcAft>
                <a:spcPts val="1150"/>
              </a:spcAft>
            </a:pPr>
            <a:r>
              <a:rPr lang="de-DE" sz="1200" dirty="0">
                <a:solidFill>
                  <a:srgbClr val="282D3A"/>
                </a:solidFill>
                <a:effectLst/>
                <a:latin typeface="Source Sans Pro" panose="020B0503030403020204" pitchFamily="34" charset="0"/>
                <a:ea typeface="Source Sans Pro" panose="020B0503030403020204" pitchFamily="34" charset="0"/>
                <a:cs typeface="Calibri" panose="020F0502020204030204" pitchFamily="34" charset="0"/>
              </a:rPr>
              <a:t>Die Systemgrenze legt fest, für welche organisatorischen Bereiche einer Verwaltung Emissionen erfasst werden sollen (Soll). Die Bilanzgrenze legt darauf aufbauend fest, welche Emissionen erfasst werden (Ist). </a:t>
            </a:r>
            <a:br>
              <a:rPr lang="de-DE" sz="1200" dirty="0">
                <a:solidFill>
                  <a:srgbClr val="282D3A"/>
                </a:solidFill>
                <a:effectLst/>
                <a:latin typeface="Source Sans Pro" panose="020B0503030403020204" pitchFamily="34" charset="0"/>
                <a:ea typeface="Source Sans Pro" panose="020B0503030403020204" pitchFamily="34" charset="0"/>
                <a:cs typeface="Calibri" panose="020F0502020204030204" pitchFamily="34" charset="0"/>
              </a:rPr>
            </a:br>
            <a:br>
              <a:rPr lang="de-DE" sz="1200" dirty="0">
                <a:solidFill>
                  <a:srgbClr val="282D3A"/>
                </a:solidFill>
                <a:effectLst/>
                <a:latin typeface="Source Sans Pro" panose="020B0503030403020204" pitchFamily="34" charset="0"/>
                <a:ea typeface="Source Sans Pro" panose="020B0503030403020204" pitchFamily="34" charset="0"/>
                <a:cs typeface="Calibri" panose="020F0502020204030204" pitchFamily="34" charset="0"/>
              </a:rPr>
            </a:br>
            <a:r>
              <a:rPr lang="de-DE" sz="1200" b="1" dirty="0">
                <a:solidFill>
                  <a:srgbClr val="282D3A"/>
                </a:solidFill>
                <a:effectLst/>
                <a:latin typeface="Source Sans Pro" panose="020B0503030403020204" pitchFamily="34" charset="0"/>
                <a:ea typeface="Source Sans Pro" panose="020B0503030403020204" pitchFamily="34" charset="0"/>
                <a:cs typeface="Calibri" panose="020F0502020204030204" pitchFamily="34" charset="0"/>
              </a:rPr>
              <a:t>Erfassungsstufen System</a:t>
            </a:r>
            <a:endParaRPr lang="de-DE" sz="1200" dirty="0">
              <a:solidFill>
                <a:srgbClr val="282D3A"/>
              </a:solidFill>
              <a:effectLst/>
              <a:latin typeface="Source Sans Pro" panose="020B0503030403020204" pitchFamily="34" charset="0"/>
              <a:ea typeface="Source Sans Pro" panose="020B0503030403020204" pitchFamily="34" charset="0"/>
              <a:cs typeface="Calibri" panose="020F0502020204030204" pitchFamily="34" charset="0"/>
            </a:endParaRPr>
          </a:p>
          <a:p>
            <a:pPr marL="6985" marR="1260475" indent="-6985" algn="just">
              <a:lnSpc>
                <a:spcPct val="102000"/>
              </a:lnSpc>
              <a:spcAft>
                <a:spcPts val="1150"/>
              </a:spcAft>
            </a:pPr>
            <a:r>
              <a:rPr lang="de-DE" sz="1200" dirty="0">
                <a:solidFill>
                  <a:srgbClr val="282D3A"/>
                </a:solidFill>
                <a:effectLst/>
                <a:latin typeface="Source Sans Pro" panose="020B0503030403020204" pitchFamily="34" charset="0"/>
                <a:ea typeface="Source Sans Pro" panose="020B0503030403020204" pitchFamily="34" charset="0"/>
                <a:cs typeface="Calibri" panose="020F0502020204030204" pitchFamily="34" charset="0"/>
              </a:rPr>
              <a:t>Es gibt drei mögliche zentrale Erfassungsstufen für das System Kommunalverwaltung: </a:t>
            </a:r>
          </a:p>
          <a:p>
            <a:pPr marL="342900" marR="1260475" lvl="0" indent="-342900" algn="l">
              <a:lnSpc>
                <a:spcPct val="102000"/>
              </a:lnSpc>
              <a:spcAft>
                <a:spcPts val="1150"/>
              </a:spcAft>
              <a:buFont typeface="Symbol" panose="05050102010706020507" pitchFamily="18" charset="2"/>
              <a:buChar char=""/>
            </a:pPr>
            <a:r>
              <a:rPr lang="de-DE" sz="1200" dirty="0">
                <a:solidFill>
                  <a:srgbClr val="282D3A"/>
                </a:solidFill>
                <a:effectLst/>
                <a:latin typeface="Source Sans Pro" panose="020B0503030403020204" pitchFamily="34" charset="0"/>
                <a:ea typeface="Source Sans Pro" panose="020B0503030403020204" pitchFamily="34" charset="0"/>
                <a:cs typeface="Calibri" panose="020F0502020204030204" pitchFamily="34" charset="0"/>
              </a:rPr>
              <a:t>Erfassungsstufe 1: Kernverwaltung </a:t>
            </a:r>
          </a:p>
          <a:p>
            <a:pPr marL="342900" marR="1260475" lvl="0" indent="-342900" algn="l">
              <a:lnSpc>
                <a:spcPct val="102000"/>
              </a:lnSpc>
              <a:spcAft>
                <a:spcPts val="1150"/>
              </a:spcAft>
              <a:buFont typeface="Symbol" panose="05050102010706020507" pitchFamily="18" charset="2"/>
              <a:buChar char=""/>
            </a:pPr>
            <a:r>
              <a:rPr lang="de-DE" sz="1200" dirty="0">
                <a:solidFill>
                  <a:srgbClr val="282D3A"/>
                </a:solidFill>
                <a:effectLst/>
                <a:latin typeface="Source Sans Pro" panose="020B0503030403020204" pitchFamily="34" charset="0"/>
                <a:ea typeface="Source Sans Pro" panose="020B0503030403020204" pitchFamily="34" charset="0"/>
                <a:cs typeface="Calibri" panose="020F0502020204030204" pitchFamily="34" charset="0"/>
              </a:rPr>
              <a:t>Erfassungsstufe 2: Kernverwaltung und Eigenbetriebe</a:t>
            </a:r>
          </a:p>
          <a:p>
            <a:pPr marL="342900" marR="1260475" lvl="0" indent="-342900" algn="l">
              <a:lnSpc>
                <a:spcPct val="102000"/>
              </a:lnSpc>
              <a:spcAft>
                <a:spcPts val="1150"/>
              </a:spcAft>
              <a:buFont typeface="Symbol" panose="05050102010706020507" pitchFamily="18" charset="2"/>
              <a:buChar char=""/>
            </a:pPr>
            <a:r>
              <a:rPr lang="de-DE" sz="1200" dirty="0">
                <a:solidFill>
                  <a:srgbClr val="282D3A"/>
                </a:solidFill>
                <a:effectLst/>
                <a:latin typeface="Source Sans Pro" panose="020B0503030403020204" pitchFamily="34" charset="0"/>
                <a:ea typeface="Source Sans Pro" panose="020B0503030403020204" pitchFamily="34" charset="0"/>
                <a:cs typeface="Calibri" panose="020F0502020204030204" pitchFamily="34" charset="0"/>
              </a:rPr>
              <a:t>Erfassungsstufe 3: Kernverwaltung, Eigentriebe sowie Beteiligungsunternehmen als „kommunaler Konzern“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dirty="0">
              <a:solidFill>
                <a:srgbClr val="282D3A"/>
              </a:solidFill>
              <a:effectLst/>
              <a:latin typeface="Source Sans Pro" panose="020B0503030403020204" pitchFamily="34" charset="0"/>
              <a:ea typeface="Source Sans Pro" panose="020B0503030403020204" pitchFamily="34" charset="0"/>
              <a:cs typeface="Calibri" panose="020F0502020204030204" pitchFamily="34" charset="0"/>
            </a:endParaRPr>
          </a:p>
          <a:p>
            <a:pPr marL="6985" marR="1260475" indent="-6985" algn="just">
              <a:lnSpc>
                <a:spcPct val="102000"/>
              </a:lnSpc>
              <a:spcAft>
                <a:spcPts val="1150"/>
              </a:spcAft>
            </a:pPr>
            <a:r>
              <a:rPr lang="de-DE" sz="1200" b="1" dirty="0">
                <a:solidFill>
                  <a:srgbClr val="282D3A"/>
                </a:solidFill>
                <a:effectLst/>
                <a:latin typeface="Source Sans Pro" panose="020B0503030403020204" pitchFamily="34" charset="0"/>
                <a:ea typeface="Source Sans Pro" panose="020B0503030403020204" pitchFamily="34" charset="0"/>
                <a:cs typeface="Calibri" panose="020F0502020204030204" pitchFamily="34" charset="0"/>
              </a:rPr>
              <a:t>Erfassungsstufen Bilanz </a:t>
            </a:r>
            <a:endParaRPr lang="de-DE" sz="1200" dirty="0">
              <a:solidFill>
                <a:srgbClr val="282D3A"/>
              </a:solidFill>
              <a:effectLst/>
              <a:latin typeface="Source Sans Pro" panose="020B0503030403020204" pitchFamily="34" charset="0"/>
              <a:ea typeface="Source Sans Pro" panose="020B0503030403020204" pitchFamily="34" charset="0"/>
              <a:cs typeface="Calibri" panose="020F0502020204030204" pitchFamily="34" charset="0"/>
            </a:endParaRPr>
          </a:p>
          <a:p>
            <a:pPr marL="6985" marR="1260475" indent="-6985" algn="just">
              <a:lnSpc>
                <a:spcPct val="102000"/>
              </a:lnSpc>
              <a:spcAft>
                <a:spcPts val="1150"/>
              </a:spcAft>
            </a:pPr>
            <a:r>
              <a:rPr lang="de-DE" sz="1200" dirty="0">
                <a:solidFill>
                  <a:srgbClr val="282D3A"/>
                </a:solidFill>
                <a:effectLst/>
                <a:latin typeface="Source Sans Pro" panose="020B0503030403020204" pitchFamily="34" charset="0"/>
                <a:ea typeface="Source Sans Pro" panose="020B0503030403020204" pitchFamily="34" charset="0"/>
                <a:cs typeface="Calibri" panose="020F0502020204030204" pitchFamily="34" charset="0"/>
              </a:rPr>
              <a:t>Es gibt drei mögliche zentrale Erfassungsstufen für Emissionsquellen: </a:t>
            </a:r>
          </a:p>
          <a:p>
            <a:pPr marL="342900" marR="1260475" lvl="0" indent="-342900" algn="l">
              <a:lnSpc>
                <a:spcPct val="102000"/>
              </a:lnSpc>
              <a:spcAft>
                <a:spcPts val="1150"/>
              </a:spcAft>
              <a:buFont typeface="Symbol" panose="05050102010706020507" pitchFamily="18" charset="2"/>
              <a:buChar char=""/>
            </a:pPr>
            <a:r>
              <a:rPr lang="de-DE" sz="1200" dirty="0">
                <a:solidFill>
                  <a:srgbClr val="282D3A"/>
                </a:solidFill>
                <a:effectLst/>
                <a:latin typeface="Source Sans Pro" panose="020B0503030403020204" pitchFamily="34" charset="0"/>
                <a:ea typeface="Source Sans Pro" panose="020B0503030403020204" pitchFamily="34" charset="0"/>
                <a:cs typeface="Calibri" panose="020F0502020204030204" pitchFamily="34" charset="0"/>
              </a:rPr>
              <a:t>Erfassungsstufe „Minimal“: nur die Emissionen aus den verpflichtenden Scope 1 und Scope 2 </a:t>
            </a:r>
          </a:p>
          <a:p>
            <a:pPr marL="342900" marR="1260475" lvl="0" indent="-342900" algn="l">
              <a:lnSpc>
                <a:spcPct val="102000"/>
              </a:lnSpc>
              <a:spcAft>
                <a:spcPts val="1150"/>
              </a:spcAft>
              <a:buFont typeface="Symbol" panose="05050102010706020507" pitchFamily="18" charset="2"/>
              <a:buChar char=""/>
            </a:pPr>
            <a:r>
              <a:rPr lang="de-DE" sz="1200" dirty="0">
                <a:solidFill>
                  <a:srgbClr val="282D3A"/>
                </a:solidFill>
                <a:effectLst/>
                <a:latin typeface="Source Sans Pro" panose="020B0503030403020204" pitchFamily="34" charset="0"/>
                <a:ea typeface="Source Sans Pro" panose="020B0503030403020204" pitchFamily="34" charset="0"/>
                <a:cs typeface="Calibri" panose="020F0502020204030204" pitchFamily="34" charset="0"/>
              </a:rPr>
              <a:t>Erfassungsstufe „Erweitert“: Emissionen aus Scope 1 und Scope 2 sowie nach Datenverfügbar­keit und Wesentlichkeit auch Scope 3 Emissionen aus dem Geschäftsbetrieb, in der Regel die vorgelagerten Emissionen</a:t>
            </a:r>
          </a:p>
          <a:p>
            <a:pPr marL="342900" marR="1260475" lvl="0" indent="-342900" algn="l">
              <a:lnSpc>
                <a:spcPct val="102000"/>
              </a:lnSpc>
              <a:spcAft>
                <a:spcPts val="1150"/>
              </a:spcAft>
              <a:buFont typeface="Symbol" panose="05050102010706020507" pitchFamily="18" charset="2"/>
              <a:buChar char=""/>
            </a:pPr>
            <a:r>
              <a:rPr lang="de-DE" sz="1200" dirty="0">
                <a:solidFill>
                  <a:srgbClr val="282D3A"/>
                </a:solidFill>
                <a:effectLst/>
                <a:latin typeface="Source Sans Pro" panose="020B0503030403020204" pitchFamily="34" charset="0"/>
                <a:ea typeface="Source Sans Pro" panose="020B0503030403020204" pitchFamily="34" charset="0"/>
                <a:cs typeface="Calibri" panose="020F0502020204030204" pitchFamily="34" charset="0"/>
              </a:rPr>
              <a:t>Erfassungsstufe „Umfänglich“: Emissionen Scope 1 und Scope 2 sowie nach Datenverfüg­barkeit und Wesentlichkeit alle Scope 3 Emissionen aus vor- und nachge­lagerten Aktivitäten.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2800" dirty="0">
              <a:solidFill>
                <a:srgbClr val="282D3A"/>
              </a:solidFill>
              <a:effectLst/>
              <a:latin typeface="Source Sans Pro" panose="020B050303040302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Bitte nennen Sie </a:t>
            </a:r>
            <a:r>
              <a:rPr lang="de-DE" b="1" dirty="0"/>
              <a:t>https://www.ie-leipzig.com/auf-dem-weg/ </a:t>
            </a:r>
            <a:r>
              <a:rPr lang="de-DE" dirty="0"/>
              <a:t>als Quelle. </a:t>
            </a:r>
          </a:p>
          <a:p>
            <a:endParaRPr lang="de-DE" dirty="0"/>
          </a:p>
        </p:txBody>
      </p:sp>
      <p:sp>
        <p:nvSpPr>
          <p:cNvPr id="4" name="Foliennummernplatzhalter 3"/>
          <p:cNvSpPr>
            <a:spLocks noGrp="1"/>
          </p:cNvSpPr>
          <p:nvPr>
            <p:ph type="sldNum" sz="quarter" idx="5"/>
          </p:nvPr>
        </p:nvSpPr>
        <p:spPr/>
        <p:txBody>
          <a:bodyPr/>
          <a:lstStyle/>
          <a:p>
            <a:fld id="{5DF90C27-2189-4FED-8FDA-00DAD7BD2D37}" type="slidenum">
              <a:rPr lang="de-DE" smtClean="0"/>
              <a:t>9</a:t>
            </a:fld>
            <a:endParaRPr lang="de-DE"/>
          </a:p>
        </p:txBody>
      </p:sp>
    </p:spTree>
    <p:extLst>
      <p:ext uri="{BB962C8B-B14F-4D97-AF65-F5344CB8AC3E}">
        <p14:creationId xmlns:p14="http://schemas.microsoft.com/office/powerpoint/2010/main" val="40497220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jp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elfolie">
    <p:bg>
      <p:bgPr>
        <a:solidFill>
          <a:srgbClr val="2A2E3B"/>
        </a:solidFill>
        <a:effectLst/>
      </p:bgPr>
    </p:bg>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F3AFCFFD-05AE-8393-1CE9-D45EF0340662}"/>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7968"/>
          <a:stretch/>
        </p:blipFill>
        <p:spPr>
          <a:xfrm>
            <a:off x="-1" y="4991041"/>
            <a:ext cx="12211393" cy="1866959"/>
          </a:xfrm>
          <a:prstGeom prst="rect">
            <a:avLst/>
          </a:prstGeom>
        </p:spPr>
      </p:pic>
      <p:pic>
        <p:nvPicPr>
          <p:cNvPr id="5" name="Grafik 4" descr="Ein Bild, das Text, Visitenkarte, Screenshot, Schrift enthält.">
            <a:extLst>
              <a:ext uri="{FF2B5EF4-FFF2-40B4-BE49-F238E27FC236}">
                <a16:creationId xmlns:a16="http://schemas.microsoft.com/office/drawing/2014/main" id="{5DA4F37A-7FB6-F652-C578-D249DF4C057B}"/>
              </a:ext>
            </a:extLst>
          </p:cNvPr>
          <p:cNvPicPr>
            <a:picLocks noChangeAspect="1"/>
          </p:cNvPicPr>
          <p:nvPr userDrawn="1"/>
        </p:nvPicPr>
        <p:blipFill rotWithShape="1">
          <a:blip r:embed="rId4"/>
          <a:srcRect t="10239" b="6123"/>
          <a:stretch/>
        </p:blipFill>
        <p:spPr>
          <a:xfrm>
            <a:off x="8806049" y="5165390"/>
            <a:ext cx="2914375" cy="1264595"/>
          </a:xfrm>
          <a:prstGeom prst="rect">
            <a:avLst/>
          </a:prstGeom>
        </p:spPr>
      </p:pic>
      <p:sp>
        <p:nvSpPr>
          <p:cNvPr id="6" name="Titel 1">
            <a:extLst>
              <a:ext uri="{FF2B5EF4-FFF2-40B4-BE49-F238E27FC236}">
                <a16:creationId xmlns:a16="http://schemas.microsoft.com/office/drawing/2014/main" id="{8D8EE63B-BB8F-2B12-2204-3CEAB86660F3}"/>
              </a:ext>
            </a:extLst>
          </p:cNvPr>
          <p:cNvSpPr>
            <a:spLocks noGrp="1"/>
          </p:cNvSpPr>
          <p:nvPr>
            <p:ph type="ctrTitle"/>
          </p:nvPr>
        </p:nvSpPr>
        <p:spPr>
          <a:xfrm>
            <a:off x="381000" y="1866959"/>
            <a:ext cx="9144000" cy="744596"/>
          </a:xfrm>
          <a:prstGeom prst="rect">
            <a:avLst/>
          </a:prstGeom>
        </p:spPr>
        <p:txBody>
          <a:bodyPr anchor="b"/>
          <a:lstStyle>
            <a:lvl1pPr algn="l">
              <a:defRPr sz="4400" b="1">
                <a:solidFill>
                  <a:srgbClr val="7ABAA3"/>
                </a:solidFill>
              </a:defRPr>
            </a:lvl1pPr>
          </a:lstStyle>
          <a:p>
            <a:r>
              <a:rPr lang="de-DE" dirty="0"/>
              <a:t>Mastertitelformat bearbeiten</a:t>
            </a:r>
          </a:p>
        </p:txBody>
      </p:sp>
      <p:sp>
        <p:nvSpPr>
          <p:cNvPr id="7" name="Titel 1">
            <a:extLst>
              <a:ext uri="{FF2B5EF4-FFF2-40B4-BE49-F238E27FC236}">
                <a16:creationId xmlns:a16="http://schemas.microsoft.com/office/drawing/2014/main" id="{64E71B2F-B80D-729A-691E-14028DBE06AF}"/>
              </a:ext>
            </a:extLst>
          </p:cNvPr>
          <p:cNvSpPr txBox="1">
            <a:spLocks/>
          </p:cNvSpPr>
          <p:nvPr userDrawn="1"/>
        </p:nvSpPr>
        <p:spPr>
          <a:xfrm>
            <a:off x="390696" y="1260822"/>
            <a:ext cx="11329728" cy="744596"/>
          </a:xfrm>
          <a:prstGeom prst="rect">
            <a:avLst/>
          </a:prstGeom>
        </p:spPr>
        <p:txBody>
          <a:bodyPr anchor="b"/>
          <a:lstStyle>
            <a:lvl1pPr algn="l" defTabSz="914400" rtl="0" eaLnBrk="1" latinLnBrk="0" hangingPunct="1">
              <a:lnSpc>
                <a:spcPct val="90000"/>
              </a:lnSpc>
              <a:spcBef>
                <a:spcPct val="0"/>
              </a:spcBef>
              <a:buNone/>
              <a:defRPr sz="4400" b="1" kern="1200">
                <a:solidFill>
                  <a:srgbClr val="7ABAA3"/>
                </a:solidFill>
                <a:latin typeface="+mj-lt"/>
                <a:ea typeface="+mj-ea"/>
                <a:cs typeface="+mj-cs"/>
              </a:defRPr>
            </a:lvl1pPr>
          </a:lstStyle>
          <a:p>
            <a:r>
              <a:rPr lang="de-DE" sz="2800" b="0" dirty="0">
                <a:solidFill>
                  <a:schemeClr val="bg1"/>
                </a:solidFill>
              </a:rPr>
              <a:t>IkKa – Instrumente für kommunale Klimaschutzarbeit – Etappen-Rucksack  </a:t>
            </a:r>
          </a:p>
        </p:txBody>
      </p:sp>
      <p:pic>
        <p:nvPicPr>
          <p:cNvPr id="8" name="Grafik 7">
            <a:extLst>
              <a:ext uri="{FF2B5EF4-FFF2-40B4-BE49-F238E27FC236}">
                <a16:creationId xmlns:a16="http://schemas.microsoft.com/office/drawing/2014/main" id="{6F062E75-F7A4-0E78-C3F4-BC3A5E0E944E}"/>
              </a:ext>
            </a:extLst>
          </p:cNvPr>
          <p:cNvPicPr>
            <a:picLocks noChangeAspect="1"/>
          </p:cNvPicPr>
          <p:nvPr userDrawn="1"/>
        </p:nvPicPr>
        <p:blipFill rotWithShape="1">
          <a:blip r:embed="rId5"/>
          <a:srcRect b="15509"/>
          <a:stretch/>
        </p:blipFill>
        <p:spPr>
          <a:xfrm>
            <a:off x="275925" y="5156214"/>
            <a:ext cx="4749117" cy="1095908"/>
          </a:xfrm>
          <a:prstGeom prst="rect">
            <a:avLst/>
          </a:prstGeom>
        </p:spPr>
      </p:pic>
    </p:spTree>
    <p:extLst>
      <p:ext uri="{BB962C8B-B14F-4D97-AF65-F5344CB8AC3E}">
        <p14:creationId xmlns:p14="http://schemas.microsoft.com/office/powerpoint/2010/main" val="38704641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ur Diagramm">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E875B9A4-31D1-92DF-9F97-B00B03DD51E7}"/>
              </a:ext>
            </a:extLst>
          </p:cNvPr>
          <p:cNvSpPr/>
          <p:nvPr userDrawn="1"/>
        </p:nvSpPr>
        <p:spPr>
          <a:xfrm>
            <a:off x="1111826" y="1"/>
            <a:ext cx="11080173" cy="1111826"/>
          </a:xfrm>
          <a:prstGeom prst="rect">
            <a:avLst/>
          </a:prstGeom>
          <a:solidFill>
            <a:srgbClr val="2A2E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 name="Titel 1">
            <a:extLst>
              <a:ext uri="{FF2B5EF4-FFF2-40B4-BE49-F238E27FC236}">
                <a16:creationId xmlns:a16="http://schemas.microsoft.com/office/drawing/2014/main" id="{3F18AE4D-EF97-B25D-9A1C-9A919D6B9C05}"/>
              </a:ext>
            </a:extLst>
          </p:cNvPr>
          <p:cNvSpPr>
            <a:spLocks noGrp="1"/>
          </p:cNvSpPr>
          <p:nvPr>
            <p:ph type="title"/>
          </p:nvPr>
        </p:nvSpPr>
        <p:spPr>
          <a:xfrm>
            <a:off x="1211068" y="318907"/>
            <a:ext cx="10515600" cy="557139"/>
          </a:xfrm>
          <a:prstGeom prst="rect">
            <a:avLst/>
          </a:prstGeom>
        </p:spPr>
        <p:txBody>
          <a:bodyPr>
            <a:normAutofit/>
          </a:bodyPr>
          <a:lstStyle>
            <a:lvl1pPr>
              <a:defRPr sz="2800">
                <a:solidFill>
                  <a:schemeClr val="bg1"/>
                </a:solidFill>
              </a:defRPr>
            </a:lvl1pPr>
          </a:lstStyle>
          <a:p>
            <a:r>
              <a:rPr lang="de-DE" dirty="0"/>
              <a:t>Mastertitelformat bearbeiten</a:t>
            </a:r>
          </a:p>
        </p:txBody>
      </p:sp>
      <p:pic>
        <p:nvPicPr>
          <p:cNvPr id="7" name="Grafik 6">
            <a:extLst>
              <a:ext uri="{FF2B5EF4-FFF2-40B4-BE49-F238E27FC236}">
                <a16:creationId xmlns:a16="http://schemas.microsoft.com/office/drawing/2014/main" id="{F4214920-C6D5-3F7A-93D7-81ED58919B2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1112400" cy="1112400"/>
          </a:xfrm>
          <a:prstGeom prst="rect">
            <a:avLst/>
          </a:prstGeom>
        </p:spPr>
      </p:pic>
      <p:sp>
        <p:nvSpPr>
          <p:cNvPr id="6" name="Foliennummernplatzhalter 5">
            <a:extLst>
              <a:ext uri="{FF2B5EF4-FFF2-40B4-BE49-F238E27FC236}">
                <a16:creationId xmlns:a16="http://schemas.microsoft.com/office/drawing/2014/main" id="{03AAA495-84EE-4E01-A2B6-A3284B5EE75B}"/>
              </a:ext>
            </a:extLst>
          </p:cNvPr>
          <p:cNvSpPr>
            <a:spLocks noGrp="1"/>
          </p:cNvSpPr>
          <p:nvPr>
            <p:ph type="sldNum" sz="quarter" idx="4"/>
          </p:nvPr>
        </p:nvSpPr>
        <p:spPr>
          <a:xfrm>
            <a:off x="462926" y="6356051"/>
            <a:ext cx="667912" cy="222641"/>
          </a:xfrm>
          <a:prstGeom prst="rect">
            <a:avLst/>
          </a:prstGeom>
        </p:spPr>
        <p:txBody>
          <a:bodyPr vert="horz" lIns="0" tIns="0" rIns="0" bIns="0" rtlCol="0" anchor="t" anchorCtr="0"/>
          <a:lstStyle>
            <a:lvl1pPr algn="r">
              <a:defRPr sz="1100" b="1">
                <a:solidFill>
                  <a:schemeClr val="tx1"/>
                </a:solidFill>
              </a:defRPr>
            </a:lvl1pPr>
          </a:lstStyle>
          <a:p>
            <a:pPr algn="l"/>
            <a:r>
              <a:rPr lang="de-DE"/>
              <a:t>Seite </a:t>
            </a:r>
            <a:fld id="{116EDF81-E62B-6D4E-87B5-2A3890D58C7C}" type="slidenum">
              <a:rPr lang="de-DE" smtClean="0"/>
              <a:pPr algn="l"/>
              <a:t>‹Nr.›</a:t>
            </a:fld>
            <a:endParaRPr lang="de-DE" dirty="0"/>
          </a:p>
        </p:txBody>
      </p:sp>
      <p:sp>
        <p:nvSpPr>
          <p:cNvPr id="4" name="Textfeld 3">
            <a:extLst>
              <a:ext uri="{FF2B5EF4-FFF2-40B4-BE49-F238E27FC236}">
                <a16:creationId xmlns:a16="http://schemas.microsoft.com/office/drawing/2014/main" id="{25FE4008-06DE-FB06-6909-33BB0DBD2D4F}"/>
              </a:ext>
            </a:extLst>
          </p:cNvPr>
          <p:cNvSpPr txBox="1"/>
          <p:nvPr userDrawn="1"/>
        </p:nvSpPr>
        <p:spPr>
          <a:xfrm>
            <a:off x="1237667" y="6354257"/>
            <a:ext cx="5091328" cy="169277"/>
          </a:xfrm>
          <a:prstGeom prst="rect">
            <a:avLst/>
          </a:prstGeom>
          <a:noFill/>
        </p:spPr>
        <p:txBody>
          <a:bodyPr wrap="square" lIns="0" tIns="0" rIns="0" bIns="0" rtlCol="0">
            <a:spAutoFit/>
          </a:bodyPr>
          <a:lstStyle/>
          <a:p>
            <a:pPr algn="l"/>
            <a:r>
              <a:rPr lang="de-DE" sz="1100" b="0" dirty="0">
                <a:solidFill>
                  <a:schemeClr val="tx2"/>
                </a:solidFill>
              </a:rPr>
              <a:t>IkKa – Instrumente für die kommunale Klimaschutzarbeit – Etappen-Rucksack</a:t>
            </a:r>
            <a:r>
              <a:rPr lang="de-DE" sz="1100" b="0" baseline="0" dirty="0">
                <a:solidFill>
                  <a:schemeClr val="tx2"/>
                </a:solidFill>
              </a:rPr>
              <a:t> </a:t>
            </a:r>
            <a:endParaRPr lang="de-DE" sz="1100" b="0" dirty="0">
              <a:solidFill>
                <a:schemeClr val="tx2"/>
              </a:solidFill>
            </a:endParaRPr>
          </a:p>
        </p:txBody>
      </p:sp>
    </p:spTree>
    <p:extLst>
      <p:ext uri="{BB962C8B-B14F-4D97-AF65-F5344CB8AC3E}">
        <p14:creationId xmlns:p14="http://schemas.microsoft.com/office/powerpoint/2010/main" val="10730719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10" name="Rechteck 9">
            <a:extLst>
              <a:ext uri="{FF2B5EF4-FFF2-40B4-BE49-F238E27FC236}">
                <a16:creationId xmlns:a16="http://schemas.microsoft.com/office/drawing/2014/main" id="{76534C79-ECD0-A7BC-F347-9D685C350F4A}"/>
              </a:ext>
            </a:extLst>
          </p:cNvPr>
          <p:cNvSpPr/>
          <p:nvPr userDrawn="1"/>
        </p:nvSpPr>
        <p:spPr>
          <a:xfrm>
            <a:off x="1111826" y="1"/>
            <a:ext cx="11080173" cy="1111826"/>
          </a:xfrm>
          <a:prstGeom prst="rect">
            <a:avLst/>
          </a:prstGeom>
          <a:solidFill>
            <a:srgbClr val="2A2E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9" name="Grafik 8">
            <a:extLst>
              <a:ext uri="{FF2B5EF4-FFF2-40B4-BE49-F238E27FC236}">
                <a16:creationId xmlns:a16="http://schemas.microsoft.com/office/drawing/2014/main" id="{70BA9381-A577-D397-963A-ABF034C6BE7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1111827" cy="1111827"/>
          </a:xfrm>
          <a:prstGeom prst="rect">
            <a:avLst/>
          </a:prstGeom>
        </p:spPr>
      </p:pic>
      <p:sp>
        <p:nvSpPr>
          <p:cNvPr id="11" name="Titel 1">
            <a:extLst>
              <a:ext uri="{FF2B5EF4-FFF2-40B4-BE49-F238E27FC236}">
                <a16:creationId xmlns:a16="http://schemas.microsoft.com/office/drawing/2014/main" id="{E7025CBE-C024-508D-6643-7E4736C8583B}"/>
              </a:ext>
            </a:extLst>
          </p:cNvPr>
          <p:cNvSpPr>
            <a:spLocks noGrp="1"/>
          </p:cNvSpPr>
          <p:nvPr>
            <p:ph type="title"/>
          </p:nvPr>
        </p:nvSpPr>
        <p:spPr>
          <a:xfrm>
            <a:off x="1211068" y="318907"/>
            <a:ext cx="10515600" cy="557139"/>
          </a:xfrm>
          <a:prstGeom prst="rect">
            <a:avLst/>
          </a:prstGeom>
        </p:spPr>
        <p:txBody>
          <a:bodyPr>
            <a:normAutofit/>
          </a:bodyPr>
          <a:lstStyle>
            <a:lvl1pPr>
              <a:defRPr sz="2800">
                <a:solidFill>
                  <a:schemeClr val="bg1"/>
                </a:solidFill>
              </a:defRPr>
            </a:lvl1pPr>
          </a:lstStyle>
          <a:p>
            <a:r>
              <a:rPr lang="de-DE" dirty="0"/>
              <a:t>Mastertitelformat bearbeiten</a:t>
            </a:r>
          </a:p>
        </p:txBody>
      </p:sp>
      <p:sp>
        <p:nvSpPr>
          <p:cNvPr id="2" name="Foliennummernplatzhalter 5">
            <a:extLst>
              <a:ext uri="{FF2B5EF4-FFF2-40B4-BE49-F238E27FC236}">
                <a16:creationId xmlns:a16="http://schemas.microsoft.com/office/drawing/2014/main" id="{5818C06B-6D15-A8BB-6183-D7C3CF221C3C}"/>
              </a:ext>
            </a:extLst>
          </p:cNvPr>
          <p:cNvSpPr>
            <a:spLocks noGrp="1"/>
          </p:cNvSpPr>
          <p:nvPr>
            <p:ph type="sldNum" sz="quarter" idx="4"/>
          </p:nvPr>
        </p:nvSpPr>
        <p:spPr>
          <a:xfrm>
            <a:off x="462926" y="6356051"/>
            <a:ext cx="667912" cy="222641"/>
          </a:xfrm>
          <a:prstGeom prst="rect">
            <a:avLst/>
          </a:prstGeom>
        </p:spPr>
        <p:txBody>
          <a:bodyPr vert="horz" lIns="0" tIns="0" rIns="0" bIns="0" rtlCol="0" anchor="t" anchorCtr="0"/>
          <a:lstStyle>
            <a:lvl1pPr algn="r">
              <a:defRPr sz="1100" b="1">
                <a:solidFill>
                  <a:schemeClr val="tx1"/>
                </a:solidFill>
              </a:defRPr>
            </a:lvl1pPr>
          </a:lstStyle>
          <a:p>
            <a:pPr algn="l"/>
            <a:r>
              <a:rPr lang="de-DE"/>
              <a:t>Seite </a:t>
            </a:r>
            <a:fld id="{116EDF81-E62B-6D4E-87B5-2A3890D58C7C}" type="slidenum">
              <a:rPr lang="de-DE" smtClean="0"/>
              <a:pPr algn="l"/>
              <a:t>‹Nr.›</a:t>
            </a:fld>
            <a:endParaRPr lang="de-DE" dirty="0"/>
          </a:p>
        </p:txBody>
      </p:sp>
      <p:sp>
        <p:nvSpPr>
          <p:cNvPr id="5" name="Textfeld 4">
            <a:extLst>
              <a:ext uri="{FF2B5EF4-FFF2-40B4-BE49-F238E27FC236}">
                <a16:creationId xmlns:a16="http://schemas.microsoft.com/office/drawing/2014/main" id="{5BD2DA3C-9ADE-BE39-50B5-7275F7C22DAD}"/>
              </a:ext>
            </a:extLst>
          </p:cNvPr>
          <p:cNvSpPr txBox="1"/>
          <p:nvPr userDrawn="1"/>
        </p:nvSpPr>
        <p:spPr>
          <a:xfrm>
            <a:off x="1237667" y="6354257"/>
            <a:ext cx="5091328" cy="169277"/>
          </a:xfrm>
          <a:prstGeom prst="rect">
            <a:avLst/>
          </a:prstGeom>
          <a:noFill/>
        </p:spPr>
        <p:txBody>
          <a:bodyPr wrap="square" lIns="0" tIns="0" rIns="0" bIns="0" rtlCol="0">
            <a:spAutoFit/>
          </a:bodyPr>
          <a:lstStyle/>
          <a:p>
            <a:pPr algn="l"/>
            <a:r>
              <a:rPr lang="de-DE" sz="1100" b="0" dirty="0">
                <a:solidFill>
                  <a:schemeClr val="tx2"/>
                </a:solidFill>
              </a:rPr>
              <a:t>IkKa – Instrumente für die kommunale Klimaschutzarbeit – Etappen-Rucksack</a:t>
            </a:r>
            <a:r>
              <a:rPr lang="de-DE" sz="1100" b="0" baseline="0" dirty="0">
                <a:solidFill>
                  <a:schemeClr val="tx2"/>
                </a:solidFill>
              </a:rPr>
              <a:t> </a:t>
            </a:r>
            <a:endParaRPr lang="de-DE" sz="1100" b="0" dirty="0">
              <a:solidFill>
                <a:schemeClr val="tx2"/>
              </a:solidFill>
            </a:endParaRPr>
          </a:p>
        </p:txBody>
      </p:sp>
    </p:spTree>
    <p:extLst>
      <p:ext uri="{BB962C8B-B14F-4D97-AF65-F5344CB8AC3E}">
        <p14:creationId xmlns:p14="http://schemas.microsoft.com/office/powerpoint/2010/main" val="1366413605"/>
      </p:ext>
    </p:extLst>
  </p:cSld>
  <p:clrMapOvr>
    <a:masterClrMapping/>
  </p:clrMapOvr>
  <p:extLst>
    <p:ext uri="{DCECCB84-F9BA-43D5-87BE-67443E8EF086}">
      <p15:sldGuideLst xmlns:p15="http://schemas.microsoft.com/office/powerpoint/2012/main">
        <p15:guide id="1" orient="horz" pos="89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Nur Titel">
    <p:spTree>
      <p:nvGrpSpPr>
        <p:cNvPr id="1" name=""/>
        <p:cNvGrpSpPr/>
        <p:nvPr/>
      </p:nvGrpSpPr>
      <p:grpSpPr>
        <a:xfrm>
          <a:off x="0" y="0"/>
          <a:ext cx="0" cy="0"/>
          <a:chOff x="0" y="0"/>
          <a:chExt cx="0" cy="0"/>
        </a:xfrm>
      </p:grpSpPr>
      <p:sp>
        <p:nvSpPr>
          <p:cNvPr id="10" name="Rechteck 9">
            <a:extLst>
              <a:ext uri="{FF2B5EF4-FFF2-40B4-BE49-F238E27FC236}">
                <a16:creationId xmlns:a16="http://schemas.microsoft.com/office/drawing/2014/main" id="{76534C79-ECD0-A7BC-F347-9D685C350F4A}"/>
              </a:ext>
            </a:extLst>
          </p:cNvPr>
          <p:cNvSpPr/>
          <p:nvPr userDrawn="1"/>
        </p:nvSpPr>
        <p:spPr>
          <a:xfrm>
            <a:off x="1111826" y="1"/>
            <a:ext cx="11080173" cy="1111826"/>
          </a:xfrm>
          <a:prstGeom prst="rect">
            <a:avLst/>
          </a:prstGeom>
          <a:solidFill>
            <a:srgbClr val="2A2E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1" name="Titel 1">
            <a:extLst>
              <a:ext uri="{FF2B5EF4-FFF2-40B4-BE49-F238E27FC236}">
                <a16:creationId xmlns:a16="http://schemas.microsoft.com/office/drawing/2014/main" id="{E7025CBE-C024-508D-6643-7E4736C8583B}"/>
              </a:ext>
            </a:extLst>
          </p:cNvPr>
          <p:cNvSpPr>
            <a:spLocks noGrp="1"/>
          </p:cNvSpPr>
          <p:nvPr>
            <p:ph type="title"/>
          </p:nvPr>
        </p:nvSpPr>
        <p:spPr>
          <a:xfrm>
            <a:off x="1211068" y="318907"/>
            <a:ext cx="10515600" cy="557139"/>
          </a:xfrm>
          <a:prstGeom prst="rect">
            <a:avLst/>
          </a:prstGeom>
        </p:spPr>
        <p:txBody>
          <a:bodyPr>
            <a:normAutofit/>
          </a:bodyPr>
          <a:lstStyle>
            <a:lvl1pPr>
              <a:defRPr sz="2800">
                <a:solidFill>
                  <a:schemeClr val="bg1"/>
                </a:solidFill>
              </a:defRPr>
            </a:lvl1pPr>
          </a:lstStyle>
          <a:p>
            <a:r>
              <a:rPr lang="de-DE" dirty="0"/>
              <a:t>Mastertitelformat bearbeiten</a:t>
            </a:r>
          </a:p>
        </p:txBody>
      </p:sp>
      <p:pic>
        <p:nvPicPr>
          <p:cNvPr id="3" name="Grafik 2">
            <a:extLst>
              <a:ext uri="{FF2B5EF4-FFF2-40B4-BE49-F238E27FC236}">
                <a16:creationId xmlns:a16="http://schemas.microsoft.com/office/drawing/2014/main" id="{66952155-0B58-E83D-09E6-52A17D5E81F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74" y="-573"/>
            <a:ext cx="1112400" cy="1112400"/>
          </a:xfrm>
          <a:prstGeom prst="rect">
            <a:avLst/>
          </a:prstGeom>
        </p:spPr>
      </p:pic>
      <p:sp>
        <p:nvSpPr>
          <p:cNvPr id="2" name="Foliennummernplatzhalter 5">
            <a:extLst>
              <a:ext uri="{FF2B5EF4-FFF2-40B4-BE49-F238E27FC236}">
                <a16:creationId xmlns:a16="http://schemas.microsoft.com/office/drawing/2014/main" id="{F8B77712-1B59-EAC8-CA2A-892C6AB45D3E}"/>
              </a:ext>
            </a:extLst>
          </p:cNvPr>
          <p:cNvSpPr>
            <a:spLocks noGrp="1"/>
          </p:cNvSpPr>
          <p:nvPr>
            <p:ph type="sldNum" sz="quarter" idx="4"/>
          </p:nvPr>
        </p:nvSpPr>
        <p:spPr>
          <a:xfrm>
            <a:off x="462926" y="6356051"/>
            <a:ext cx="667912" cy="222641"/>
          </a:xfrm>
          <a:prstGeom prst="rect">
            <a:avLst/>
          </a:prstGeom>
        </p:spPr>
        <p:txBody>
          <a:bodyPr vert="horz" lIns="0" tIns="0" rIns="0" bIns="0" rtlCol="0" anchor="t" anchorCtr="0"/>
          <a:lstStyle>
            <a:lvl1pPr algn="r">
              <a:defRPr sz="1100" b="1">
                <a:solidFill>
                  <a:schemeClr val="tx1"/>
                </a:solidFill>
              </a:defRPr>
            </a:lvl1pPr>
          </a:lstStyle>
          <a:p>
            <a:pPr algn="l"/>
            <a:r>
              <a:rPr lang="de-DE"/>
              <a:t>Seite </a:t>
            </a:r>
            <a:fld id="{116EDF81-E62B-6D4E-87B5-2A3890D58C7C}" type="slidenum">
              <a:rPr lang="de-DE" smtClean="0"/>
              <a:pPr algn="l"/>
              <a:t>‹Nr.›</a:t>
            </a:fld>
            <a:endParaRPr lang="de-DE" dirty="0"/>
          </a:p>
        </p:txBody>
      </p:sp>
      <p:sp>
        <p:nvSpPr>
          <p:cNvPr id="5" name="Textfeld 4">
            <a:extLst>
              <a:ext uri="{FF2B5EF4-FFF2-40B4-BE49-F238E27FC236}">
                <a16:creationId xmlns:a16="http://schemas.microsoft.com/office/drawing/2014/main" id="{5835A7B7-7528-824B-0AD9-017B29B83021}"/>
              </a:ext>
            </a:extLst>
          </p:cNvPr>
          <p:cNvSpPr txBox="1"/>
          <p:nvPr userDrawn="1"/>
        </p:nvSpPr>
        <p:spPr>
          <a:xfrm>
            <a:off x="1237667" y="6354257"/>
            <a:ext cx="5091328" cy="169277"/>
          </a:xfrm>
          <a:prstGeom prst="rect">
            <a:avLst/>
          </a:prstGeom>
          <a:noFill/>
        </p:spPr>
        <p:txBody>
          <a:bodyPr wrap="square" lIns="0" tIns="0" rIns="0" bIns="0" rtlCol="0">
            <a:spAutoFit/>
          </a:bodyPr>
          <a:lstStyle/>
          <a:p>
            <a:pPr algn="l"/>
            <a:r>
              <a:rPr lang="de-DE" sz="1100" b="0" dirty="0">
                <a:solidFill>
                  <a:schemeClr val="tx2"/>
                </a:solidFill>
              </a:rPr>
              <a:t>IkKa – Instrumente für die kommunale Klimaschutzarbeit – Etappen-Rucksack</a:t>
            </a:r>
            <a:r>
              <a:rPr lang="de-DE" sz="1100" b="0" baseline="0" dirty="0">
                <a:solidFill>
                  <a:schemeClr val="tx2"/>
                </a:solidFill>
              </a:rPr>
              <a:t> </a:t>
            </a:r>
            <a:endParaRPr lang="de-DE" sz="1100" b="0" dirty="0">
              <a:solidFill>
                <a:schemeClr val="tx2"/>
              </a:solidFill>
            </a:endParaRPr>
          </a:p>
        </p:txBody>
      </p:sp>
    </p:spTree>
    <p:extLst>
      <p:ext uri="{BB962C8B-B14F-4D97-AF65-F5344CB8AC3E}">
        <p14:creationId xmlns:p14="http://schemas.microsoft.com/office/powerpoint/2010/main" val="2812316185"/>
      </p:ext>
    </p:extLst>
  </p:cSld>
  <p:clrMapOvr>
    <a:masterClrMapping/>
  </p:clrMapOvr>
  <p:extLst>
    <p:ext uri="{DCECCB84-F9BA-43D5-87BE-67443E8EF086}">
      <p15:sldGuideLst xmlns:p15="http://schemas.microsoft.com/office/powerpoint/2012/main">
        <p15:guide id="1" orient="horz" pos="89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Nur Titel">
    <p:spTree>
      <p:nvGrpSpPr>
        <p:cNvPr id="1" name=""/>
        <p:cNvGrpSpPr/>
        <p:nvPr/>
      </p:nvGrpSpPr>
      <p:grpSpPr>
        <a:xfrm>
          <a:off x="0" y="0"/>
          <a:ext cx="0" cy="0"/>
          <a:chOff x="0" y="0"/>
          <a:chExt cx="0" cy="0"/>
        </a:xfrm>
      </p:grpSpPr>
      <p:sp>
        <p:nvSpPr>
          <p:cNvPr id="10" name="Rechteck 9">
            <a:extLst>
              <a:ext uri="{FF2B5EF4-FFF2-40B4-BE49-F238E27FC236}">
                <a16:creationId xmlns:a16="http://schemas.microsoft.com/office/drawing/2014/main" id="{76534C79-ECD0-A7BC-F347-9D685C350F4A}"/>
              </a:ext>
            </a:extLst>
          </p:cNvPr>
          <p:cNvSpPr/>
          <p:nvPr userDrawn="1"/>
        </p:nvSpPr>
        <p:spPr>
          <a:xfrm>
            <a:off x="1111826" y="1"/>
            <a:ext cx="11080173" cy="1111826"/>
          </a:xfrm>
          <a:prstGeom prst="rect">
            <a:avLst/>
          </a:prstGeom>
          <a:solidFill>
            <a:srgbClr val="2A2E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1" name="Titel 1">
            <a:extLst>
              <a:ext uri="{FF2B5EF4-FFF2-40B4-BE49-F238E27FC236}">
                <a16:creationId xmlns:a16="http://schemas.microsoft.com/office/drawing/2014/main" id="{E7025CBE-C024-508D-6643-7E4736C8583B}"/>
              </a:ext>
            </a:extLst>
          </p:cNvPr>
          <p:cNvSpPr>
            <a:spLocks noGrp="1"/>
          </p:cNvSpPr>
          <p:nvPr>
            <p:ph type="title"/>
          </p:nvPr>
        </p:nvSpPr>
        <p:spPr>
          <a:xfrm>
            <a:off x="1211068" y="318907"/>
            <a:ext cx="10515600" cy="557139"/>
          </a:xfrm>
          <a:prstGeom prst="rect">
            <a:avLst/>
          </a:prstGeom>
        </p:spPr>
        <p:txBody>
          <a:bodyPr>
            <a:normAutofit/>
          </a:bodyPr>
          <a:lstStyle>
            <a:lvl1pPr>
              <a:defRPr sz="2800">
                <a:solidFill>
                  <a:schemeClr val="bg1"/>
                </a:solidFill>
              </a:defRPr>
            </a:lvl1pPr>
          </a:lstStyle>
          <a:p>
            <a:r>
              <a:rPr lang="de-DE" dirty="0"/>
              <a:t>Mastertitelformat bearbeiten</a:t>
            </a:r>
          </a:p>
        </p:txBody>
      </p:sp>
      <p:pic>
        <p:nvPicPr>
          <p:cNvPr id="5" name="Grafik 4">
            <a:extLst>
              <a:ext uri="{FF2B5EF4-FFF2-40B4-BE49-F238E27FC236}">
                <a16:creationId xmlns:a16="http://schemas.microsoft.com/office/drawing/2014/main" id="{62F3D4FC-AB19-8223-B911-4F095E89F33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1112400" cy="1112400"/>
          </a:xfrm>
          <a:prstGeom prst="rect">
            <a:avLst/>
          </a:prstGeom>
        </p:spPr>
      </p:pic>
      <p:sp>
        <p:nvSpPr>
          <p:cNvPr id="2" name="Foliennummernplatzhalter 5">
            <a:extLst>
              <a:ext uri="{FF2B5EF4-FFF2-40B4-BE49-F238E27FC236}">
                <a16:creationId xmlns:a16="http://schemas.microsoft.com/office/drawing/2014/main" id="{CB666770-AD9F-A9D3-1C4B-7CC6A04191FD}"/>
              </a:ext>
            </a:extLst>
          </p:cNvPr>
          <p:cNvSpPr>
            <a:spLocks noGrp="1"/>
          </p:cNvSpPr>
          <p:nvPr>
            <p:ph type="sldNum" sz="quarter" idx="4"/>
          </p:nvPr>
        </p:nvSpPr>
        <p:spPr>
          <a:xfrm>
            <a:off x="462926" y="6356051"/>
            <a:ext cx="667912" cy="222641"/>
          </a:xfrm>
          <a:prstGeom prst="rect">
            <a:avLst/>
          </a:prstGeom>
        </p:spPr>
        <p:txBody>
          <a:bodyPr vert="horz" lIns="0" tIns="0" rIns="0" bIns="0" rtlCol="0" anchor="t" anchorCtr="0"/>
          <a:lstStyle>
            <a:lvl1pPr algn="r">
              <a:defRPr sz="1100" b="1">
                <a:solidFill>
                  <a:schemeClr val="tx1"/>
                </a:solidFill>
              </a:defRPr>
            </a:lvl1pPr>
          </a:lstStyle>
          <a:p>
            <a:pPr algn="l"/>
            <a:r>
              <a:rPr lang="de-DE"/>
              <a:t>Seite </a:t>
            </a:r>
            <a:fld id="{116EDF81-E62B-6D4E-87B5-2A3890D58C7C}" type="slidenum">
              <a:rPr lang="de-DE" smtClean="0"/>
              <a:pPr algn="l"/>
              <a:t>‹Nr.›</a:t>
            </a:fld>
            <a:endParaRPr lang="de-DE" dirty="0"/>
          </a:p>
        </p:txBody>
      </p:sp>
      <p:sp>
        <p:nvSpPr>
          <p:cNvPr id="4" name="Textfeld 3">
            <a:extLst>
              <a:ext uri="{FF2B5EF4-FFF2-40B4-BE49-F238E27FC236}">
                <a16:creationId xmlns:a16="http://schemas.microsoft.com/office/drawing/2014/main" id="{167A913D-23D5-C950-CCAC-72322B90575F}"/>
              </a:ext>
            </a:extLst>
          </p:cNvPr>
          <p:cNvSpPr txBox="1"/>
          <p:nvPr userDrawn="1"/>
        </p:nvSpPr>
        <p:spPr>
          <a:xfrm>
            <a:off x="1237667" y="6354257"/>
            <a:ext cx="5091328" cy="169277"/>
          </a:xfrm>
          <a:prstGeom prst="rect">
            <a:avLst/>
          </a:prstGeom>
          <a:noFill/>
        </p:spPr>
        <p:txBody>
          <a:bodyPr wrap="square" lIns="0" tIns="0" rIns="0" bIns="0" rtlCol="0">
            <a:spAutoFit/>
          </a:bodyPr>
          <a:lstStyle/>
          <a:p>
            <a:pPr algn="l"/>
            <a:r>
              <a:rPr lang="de-DE" sz="1100" b="0" dirty="0">
                <a:solidFill>
                  <a:schemeClr val="tx2"/>
                </a:solidFill>
              </a:rPr>
              <a:t>IkKa – Instrumente für die kommunale Klimaschutzarbeit – Etappen-Rucksack</a:t>
            </a:r>
            <a:r>
              <a:rPr lang="de-DE" sz="1100" b="0" baseline="0" dirty="0">
                <a:solidFill>
                  <a:schemeClr val="tx2"/>
                </a:solidFill>
              </a:rPr>
              <a:t> </a:t>
            </a:r>
            <a:endParaRPr lang="de-DE" sz="1100" b="0" dirty="0">
              <a:solidFill>
                <a:schemeClr val="tx2"/>
              </a:solidFill>
            </a:endParaRPr>
          </a:p>
        </p:txBody>
      </p:sp>
    </p:spTree>
    <p:extLst>
      <p:ext uri="{BB962C8B-B14F-4D97-AF65-F5344CB8AC3E}">
        <p14:creationId xmlns:p14="http://schemas.microsoft.com/office/powerpoint/2010/main" val="617466929"/>
      </p:ext>
    </p:extLst>
  </p:cSld>
  <p:clrMapOvr>
    <a:masterClrMapping/>
  </p:clrMapOvr>
  <p:extLst>
    <p:ext uri="{DCECCB84-F9BA-43D5-87BE-67443E8EF086}">
      <p15:sldGuideLst xmlns:p15="http://schemas.microsoft.com/office/powerpoint/2012/main">
        <p15:guide id="1" orient="horz" pos="89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Inhalt mit Überschrift">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839C5B7E-BB72-0009-A18C-0C5C9798B29B}"/>
              </a:ext>
            </a:extLst>
          </p:cNvPr>
          <p:cNvSpPr/>
          <p:nvPr userDrawn="1"/>
        </p:nvSpPr>
        <p:spPr>
          <a:xfrm>
            <a:off x="0" y="0"/>
            <a:ext cx="5465618" cy="6858000"/>
          </a:xfrm>
          <a:prstGeom prst="rect">
            <a:avLst/>
          </a:prstGeom>
          <a:solidFill>
            <a:srgbClr val="2A2E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Titel 1">
            <a:extLst>
              <a:ext uri="{FF2B5EF4-FFF2-40B4-BE49-F238E27FC236}">
                <a16:creationId xmlns:a16="http://schemas.microsoft.com/office/drawing/2014/main" id="{5C8135AD-3C79-8108-DDC9-C6BABC639213}"/>
              </a:ext>
            </a:extLst>
          </p:cNvPr>
          <p:cNvSpPr>
            <a:spLocks noGrp="1"/>
          </p:cNvSpPr>
          <p:nvPr>
            <p:ph type="title"/>
          </p:nvPr>
        </p:nvSpPr>
        <p:spPr>
          <a:xfrm>
            <a:off x="222596" y="3129903"/>
            <a:ext cx="5152046" cy="1325563"/>
          </a:xfrm>
          <a:prstGeom prst="rect">
            <a:avLst/>
          </a:prstGeom>
        </p:spPr>
        <p:txBody>
          <a:bodyPr>
            <a:normAutofit/>
          </a:bodyPr>
          <a:lstStyle>
            <a:lvl1pPr>
              <a:defRPr sz="2800">
                <a:solidFill>
                  <a:schemeClr val="bg1"/>
                </a:solidFill>
              </a:defRPr>
            </a:lvl1pPr>
          </a:lstStyle>
          <a:p>
            <a:r>
              <a:rPr lang="de-DE" dirty="0"/>
              <a:t>Mastertitelformat bearbeiten</a:t>
            </a:r>
          </a:p>
        </p:txBody>
      </p:sp>
      <p:pic>
        <p:nvPicPr>
          <p:cNvPr id="3" name="Grafik 2" descr="Ein Bild, das Screenshot, Zeichnung, Grafiken, Design enthält.&#10;&#10;Automatisch generierte Beschreibung">
            <a:extLst>
              <a:ext uri="{FF2B5EF4-FFF2-40B4-BE49-F238E27FC236}">
                <a16:creationId xmlns:a16="http://schemas.microsoft.com/office/drawing/2014/main" id="{7A75732D-CA01-65A4-EB6D-1A3EA4A870C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65618" y="0"/>
            <a:ext cx="6858000" cy="6858000"/>
          </a:xfrm>
          <a:prstGeom prst="rect">
            <a:avLst/>
          </a:prstGeom>
        </p:spPr>
      </p:pic>
    </p:spTree>
    <p:extLst>
      <p:ext uri="{BB962C8B-B14F-4D97-AF65-F5344CB8AC3E}">
        <p14:creationId xmlns:p14="http://schemas.microsoft.com/office/powerpoint/2010/main" val="179523762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elfolie">
    <p:bg>
      <p:bgPr>
        <a:solidFill>
          <a:schemeClr val="bg1"/>
        </a:solidFill>
        <a:effectLst/>
      </p:bgPr>
    </p:bg>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35FA2BAD-C384-0545-800C-83B18DA75FDB}"/>
              </a:ext>
            </a:extLst>
          </p:cNvPr>
          <p:cNvSpPr/>
          <p:nvPr userDrawn="1"/>
        </p:nvSpPr>
        <p:spPr>
          <a:xfrm>
            <a:off x="0" y="0"/>
            <a:ext cx="5465618" cy="6858000"/>
          </a:xfrm>
          <a:prstGeom prst="rect">
            <a:avLst/>
          </a:prstGeom>
          <a:solidFill>
            <a:srgbClr val="2A2E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Titel 1">
            <a:extLst>
              <a:ext uri="{FF2B5EF4-FFF2-40B4-BE49-F238E27FC236}">
                <a16:creationId xmlns:a16="http://schemas.microsoft.com/office/drawing/2014/main" id="{8622FF09-B820-35EF-A5F5-5444728C7BC0}"/>
              </a:ext>
            </a:extLst>
          </p:cNvPr>
          <p:cNvSpPr>
            <a:spLocks noGrp="1"/>
          </p:cNvSpPr>
          <p:nvPr>
            <p:ph type="title"/>
          </p:nvPr>
        </p:nvSpPr>
        <p:spPr>
          <a:xfrm>
            <a:off x="222596" y="3129903"/>
            <a:ext cx="5152046" cy="1325563"/>
          </a:xfrm>
          <a:prstGeom prst="rect">
            <a:avLst/>
          </a:prstGeom>
        </p:spPr>
        <p:txBody>
          <a:bodyPr>
            <a:normAutofit/>
          </a:bodyPr>
          <a:lstStyle>
            <a:lvl1pPr>
              <a:defRPr sz="2800">
                <a:solidFill>
                  <a:schemeClr val="bg1"/>
                </a:solidFill>
              </a:defRPr>
            </a:lvl1pPr>
          </a:lstStyle>
          <a:p>
            <a:r>
              <a:rPr lang="de-DE" dirty="0"/>
              <a:t>Mastertitelformat bearbeiten</a:t>
            </a:r>
          </a:p>
        </p:txBody>
      </p:sp>
      <p:pic>
        <p:nvPicPr>
          <p:cNvPr id="5" name="Grafik 4" descr="Ein Bild, das Zeichnung, Diagramm, gelb, Design enthält.&#10;&#10;Automatisch generierte Beschreibung">
            <a:extLst>
              <a:ext uri="{FF2B5EF4-FFF2-40B4-BE49-F238E27FC236}">
                <a16:creationId xmlns:a16="http://schemas.microsoft.com/office/drawing/2014/main" id="{3188BEA8-D59B-A7A3-F7BF-97ABE52929D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65618" y="0"/>
            <a:ext cx="6858000" cy="6858000"/>
          </a:xfrm>
          <a:prstGeom prst="rect">
            <a:avLst/>
          </a:prstGeom>
        </p:spPr>
      </p:pic>
    </p:spTree>
    <p:extLst>
      <p:ext uri="{BB962C8B-B14F-4D97-AF65-F5344CB8AC3E}">
        <p14:creationId xmlns:p14="http://schemas.microsoft.com/office/powerpoint/2010/main" val="423441641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Überschrift_Inhalt_einespaltig">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65D25BFD-9446-CE45-B234-49B2E2E27A5F}"/>
              </a:ext>
            </a:extLst>
          </p:cNvPr>
          <p:cNvSpPr>
            <a:spLocks noGrp="1"/>
          </p:cNvSpPr>
          <p:nvPr>
            <p:ph type="sldNum" sz="quarter" idx="11"/>
          </p:nvPr>
        </p:nvSpPr>
        <p:spPr/>
        <p:txBody>
          <a:bodyPr/>
          <a:lstStyle/>
          <a:p>
            <a:pPr algn="l"/>
            <a:endParaRPr lang="de-DE" sz="1100" dirty="0"/>
          </a:p>
        </p:txBody>
      </p:sp>
      <p:sp>
        <p:nvSpPr>
          <p:cNvPr id="2" name="Rechteck 1">
            <a:extLst>
              <a:ext uri="{FF2B5EF4-FFF2-40B4-BE49-F238E27FC236}">
                <a16:creationId xmlns:a16="http://schemas.microsoft.com/office/drawing/2014/main" id="{FBDA350C-82B6-BE9F-78FE-F039F259203F}"/>
              </a:ext>
            </a:extLst>
          </p:cNvPr>
          <p:cNvSpPr/>
          <p:nvPr userDrawn="1"/>
        </p:nvSpPr>
        <p:spPr>
          <a:xfrm>
            <a:off x="0" y="0"/>
            <a:ext cx="5465618" cy="6858000"/>
          </a:xfrm>
          <a:prstGeom prst="rect">
            <a:avLst/>
          </a:prstGeom>
          <a:solidFill>
            <a:srgbClr val="2A2E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Titel 1">
            <a:extLst>
              <a:ext uri="{FF2B5EF4-FFF2-40B4-BE49-F238E27FC236}">
                <a16:creationId xmlns:a16="http://schemas.microsoft.com/office/drawing/2014/main" id="{5B1B0EA1-AA20-8235-844E-E6D503FB673C}"/>
              </a:ext>
            </a:extLst>
          </p:cNvPr>
          <p:cNvSpPr>
            <a:spLocks noGrp="1"/>
          </p:cNvSpPr>
          <p:nvPr>
            <p:ph type="title"/>
          </p:nvPr>
        </p:nvSpPr>
        <p:spPr>
          <a:xfrm>
            <a:off x="222596" y="3129903"/>
            <a:ext cx="5152046" cy="1325563"/>
          </a:xfrm>
          <a:prstGeom prst="rect">
            <a:avLst/>
          </a:prstGeom>
        </p:spPr>
        <p:txBody>
          <a:bodyPr>
            <a:normAutofit/>
          </a:bodyPr>
          <a:lstStyle>
            <a:lvl1pPr>
              <a:defRPr sz="2800">
                <a:solidFill>
                  <a:schemeClr val="bg1"/>
                </a:solidFill>
              </a:defRPr>
            </a:lvl1pPr>
          </a:lstStyle>
          <a:p>
            <a:r>
              <a:rPr lang="de-DE" dirty="0"/>
              <a:t>Mastertitelformat bearbeiten</a:t>
            </a:r>
          </a:p>
        </p:txBody>
      </p:sp>
      <p:pic>
        <p:nvPicPr>
          <p:cNvPr id="7" name="Grafik 6" descr="Ein Bild, das Zeichnung, Muster, Design enthält.&#10;&#10;Automatisch generierte Beschreibung">
            <a:extLst>
              <a:ext uri="{FF2B5EF4-FFF2-40B4-BE49-F238E27FC236}">
                <a16:creationId xmlns:a16="http://schemas.microsoft.com/office/drawing/2014/main" id="{61AD0E22-3193-7596-A28D-4344C0621B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65618" y="0"/>
            <a:ext cx="6858000" cy="6858000"/>
          </a:xfrm>
          <a:prstGeom prst="rect">
            <a:avLst/>
          </a:prstGeom>
        </p:spPr>
      </p:pic>
    </p:spTree>
    <p:extLst>
      <p:ext uri="{BB962C8B-B14F-4D97-AF65-F5344CB8AC3E}">
        <p14:creationId xmlns:p14="http://schemas.microsoft.com/office/powerpoint/2010/main" val="35795486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elfolie">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2C3D880C-59E0-37F3-8849-F2D9212AC5D2}"/>
              </a:ext>
            </a:extLst>
          </p:cNvPr>
          <p:cNvSpPr/>
          <p:nvPr userDrawn="1"/>
        </p:nvSpPr>
        <p:spPr>
          <a:xfrm>
            <a:off x="0" y="0"/>
            <a:ext cx="5465618" cy="6858000"/>
          </a:xfrm>
          <a:prstGeom prst="rect">
            <a:avLst/>
          </a:prstGeom>
          <a:solidFill>
            <a:srgbClr val="2A2E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Titel 1">
            <a:extLst>
              <a:ext uri="{FF2B5EF4-FFF2-40B4-BE49-F238E27FC236}">
                <a16:creationId xmlns:a16="http://schemas.microsoft.com/office/drawing/2014/main" id="{7D6A46A3-52A7-0CFA-256E-FC977D422D8D}"/>
              </a:ext>
            </a:extLst>
          </p:cNvPr>
          <p:cNvSpPr>
            <a:spLocks noGrp="1"/>
          </p:cNvSpPr>
          <p:nvPr>
            <p:ph type="title"/>
          </p:nvPr>
        </p:nvSpPr>
        <p:spPr>
          <a:xfrm>
            <a:off x="222596" y="3129903"/>
            <a:ext cx="5152046" cy="1325563"/>
          </a:xfrm>
          <a:prstGeom prst="rect">
            <a:avLst/>
          </a:prstGeom>
        </p:spPr>
        <p:txBody>
          <a:bodyPr>
            <a:normAutofit/>
          </a:bodyPr>
          <a:lstStyle>
            <a:lvl1pPr>
              <a:defRPr sz="2800">
                <a:solidFill>
                  <a:schemeClr val="bg1"/>
                </a:solidFill>
              </a:defRPr>
            </a:lvl1pPr>
          </a:lstStyle>
          <a:p>
            <a:r>
              <a:rPr lang="de-DE" dirty="0"/>
              <a:t>Mastertitelformat bearbeiten</a:t>
            </a:r>
          </a:p>
        </p:txBody>
      </p:sp>
      <p:pic>
        <p:nvPicPr>
          <p:cNvPr id="6" name="Grafik 5" descr="Ein Bild, das Grafiken, Kreis, Cartoon, Design enthält.&#10;&#10;Automatisch generierte Beschreibung">
            <a:extLst>
              <a:ext uri="{FF2B5EF4-FFF2-40B4-BE49-F238E27FC236}">
                <a16:creationId xmlns:a16="http://schemas.microsoft.com/office/drawing/2014/main" id="{ECE4E813-85A3-2DBA-CB41-3959916A38C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65618" y="0"/>
            <a:ext cx="6858000" cy="6858000"/>
          </a:xfrm>
          <a:prstGeom prst="rect">
            <a:avLst/>
          </a:prstGeom>
        </p:spPr>
      </p:pic>
    </p:spTree>
    <p:extLst>
      <p:ext uri="{BB962C8B-B14F-4D97-AF65-F5344CB8AC3E}">
        <p14:creationId xmlns:p14="http://schemas.microsoft.com/office/powerpoint/2010/main" val="32735643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Titelfolie">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2C3D880C-59E0-37F3-8849-F2D9212AC5D2}"/>
              </a:ext>
            </a:extLst>
          </p:cNvPr>
          <p:cNvSpPr/>
          <p:nvPr userDrawn="1"/>
        </p:nvSpPr>
        <p:spPr>
          <a:xfrm>
            <a:off x="0" y="0"/>
            <a:ext cx="5465618" cy="6858000"/>
          </a:xfrm>
          <a:prstGeom prst="rect">
            <a:avLst/>
          </a:prstGeom>
          <a:solidFill>
            <a:srgbClr val="2A2E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1600"/>
          </a:p>
        </p:txBody>
      </p:sp>
      <p:sp>
        <p:nvSpPr>
          <p:cNvPr id="3" name="Titel 1">
            <a:extLst>
              <a:ext uri="{FF2B5EF4-FFF2-40B4-BE49-F238E27FC236}">
                <a16:creationId xmlns:a16="http://schemas.microsoft.com/office/drawing/2014/main" id="{7D6A46A3-52A7-0CFA-256E-FC977D422D8D}"/>
              </a:ext>
            </a:extLst>
          </p:cNvPr>
          <p:cNvSpPr>
            <a:spLocks noGrp="1"/>
          </p:cNvSpPr>
          <p:nvPr>
            <p:ph type="title"/>
          </p:nvPr>
        </p:nvSpPr>
        <p:spPr>
          <a:xfrm>
            <a:off x="222596" y="3129903"/>
            <a:ext cx="5152046" cy="1325563"/>
          </a:xfrm>
          <a:prstGeom prst="rect">
            <a:avLst/>
          </a:prstGeom>
        </p:spPr>
        <p:txBody>
          <a:bodyPr>
            <a:normAutofit/>
          </a:bodyPr>
          <a:lstStyle>
            <a:lvl1pPr>
              <a:defRPr sz="2800">
                <a:solidFill>
                  <a:schemeClr val="bg1"/>
                </a:solidFill>
              </a:defRPr>
            </a:lvl1pPr>
          </a:lstStyle>
          <a:p>
            <a:r>
              <a:rPr lang="de-DE" dirty="0"/>
              <a:t>Mastertitelformat bearbeiten</a:t>
            </a:r>
          </a:p>
        </p:txBody>
      </p:sp>
      <p:pic>
        <p:nvPicPr>
          <p:cNvPr id="5" name="Grafik 4" descr="Ein Bild, das Screenshot, Kunst, Design, Darstellung enthält.&#10;&#10;Automatisch generierte Beschreibung">
            <a:extLst>
              <a:ext uri="{FF2B5EF4-FFF2-40B4-BE49-F238E27FC236}">
                <a16:creationId xmlns:a16="http://schemas.microsoft.com/office/drawing/2014/main" id="{9B5B5A0E-E4D7-5EAD-72D5-DB1C93ABB88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65618" y="0"/>
            <a:ext cx="6858000" cy="6858000"/>
          </a:xfrm>
          <a:prstGeom prst="rect">
            <a:avLst/>
          </a:prstGeom>
        </p:spPr>
      </p:pic>
    </p:spTree>
    <p:extLst>
      <p:ext uri="{BB962C8B-B14F-4D97-AF65-F5344CB8AC3E}">
        <p14:creationId xmlns:p14="http://schemas.microsoft.com/office/powerpoint/2010/main" val="16170127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Inhalt mit Überschrift">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839C5B7E-BB72-0009-A18C-0C5C9798B29B}"/>
              </a:ext>
            </a:extLst>
          </p:cNvPr>
          <p:cNvSpPr/>
          <p:nvPr userDrawn="1"/>
        </p:nvSpPr>
        <p:spPr>
          <a:xfrm>
            <a:off x="0" y="0"/>
            <a:ext cx="5465618" cy="6858000"/>
          </a:xfrm>
          <a:prstGeom prst="rect">
            <a:avLst/>
          </a:prstGeom>
          <a:solidFill>
            <a:srgbClr val="2A2E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1600"/>
          </a:p>
        </p:txBody>
      </p:sp>
      <p:sp>
        <p:nvSpPr>
          <p:cNvPr id="11" name="Titel 1">
            <a:extLst>
              <a:ext uri="{FF2B5EF4-FFF2-40B4-BE49-F238E27FC236}">
                <a16:creationId xmlns:a16="http://schemas.microsoft.com/office/drawing/2014/main" id="{5C8135AD-3C79-8108-DDC9-C6BABC639213}"/>
              </a:ext>
            </a:extLst>
          </p:cNvPr>
          <p:cNvSpPr>
            <a:spLocks noGrp="1"/>
          </p:cNvSpPr>
          <p:nvPr>
            <p:ph type="title"/>
          </p:nvPr>
        </p:nvSpPr>
        <p:spPr>
          <a:xfrm>
            <a:off x="222596" y="3129903"/>
            <a:ext cx="5152046" cy="1325563"/>
          </a:xfrm>
          <a:prstGeom prst="rect">
            <a:avLst/>
          </a:prstGeom>
        </p:spPr>
        <p:txBody>
          <a:bodyPr>
            <a:normAutofit/>
          </a:bodyPr>
          <a:lstStyle>
            <a:lvl1pPr>
              <a:defRPr sz="2800">
                <a:solidFill>
                  <a:schemeClr val="bg1"/>
                </a:solidFill>
              </a:defRPr>
            </a:lvl1pPr>
          </a:lstStyle>
          <a:p>
            <a:r>
              <a:rPr lang="de-DE" dirty="0"/>
              <a:t>Mastertitelformat bearbeiten</a:t>
            </a:r>
          </a:p>
        </p:txBody>
      </p:sp>
      <p:pic>
        <p:nvPicPr>
          <p:cNvPr id="3" name="Grafik 2" descr="Ein Bild, das Nachtfalter und Schmetterlinge, Insekt, Zeichnung, Wirbellose enthält.&#10;&#10;Automatisch generierte Beschreibung">
            <a:extLst>
              <a:ext uri="{FF2B5EF4-FFF2-40B4-BE49-F238E27FC236}">
                <a16:creationId xmlns:a16="http://schemas.microsoft.com/office/drawing/2014/main" id="{E80F6B9D-CD2F-0895-1775-F372E006FBD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65618" y="0"/>
            <a:ext cx="6858000" cy="6858000"/>
          </a:xfrm>
          <a:prstGeom prst="rect">
            <a:avLst/>
          </a:prstGeom>
        </p:spPr>
      </p:pic>
    </p:spTree>
    <p:extLst>
      <p:ext uri="{BB962C8B-B14F-4D97-AF65-F5344CB8AC3E}">
        <p14:creationId xmlns:p14="http://schemas.microsoft.com/office/powerpoint/2010/main" val="378807857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Titelfolie">
    <p:bg>
      <p:bgPr>
        <a:solidFill>
          <a:srgbClr val="2A2E3B"/>
        </a:solidFill>
        <a:effectLst/>
      </p:bgPr>
    </p:bg>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F3AFCFFD-05AE-8393-1CE9-D45EF0340662}"/>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7968"/>
          <a:stretch/>
        </p:blipFill>
        <p:spPr>
          <a:xfrm>
            <a:off x="-1" y="4991041"/>
            <a:ext cx="12211393" cy="1866959"/>
          </a:xfrm>
          <a:prstGeom prst="rect">
            <a:avLst/>
          </a:prstGeom>
        </p:spPr>
      </p:pic>
      <p:pic>
        <p:nvPicPr>
          <p:cNvPr id="5" name="Grafik 4" descr="Ein Bild, das Text, Visitenkarte, Screenshot, Schrift enthält.">
            <a:extLst>
              <a:ext uri="{FF2B5EF4-FFF2-40B4-BE49-F238E27FC236}">
                <a16:creationId xmlns:a16="http://schemas.microsoft.com/office/drawing/2014/main" id="{5DA4F37A-7FB6-F652-C578-D249DF4C057B}"/>
              </a:ext>
            </a:extLst>
          </p:cNvPr>
          <p:cNvPicPr>
            <a:picLocks noChangeAspect="1"/>
          </p:cNvPicPr>
          <p:nvPr userDrawn="1"/>
        </p:nvPicPr>
        <p:blipFill rotWithShape="1">
          <a:blip r:embed="rId4"/>
          <a:srcRect t="10239" b="6123"/>
          <a:stretch/>
        </p:blipFill>
        <p:spPr>
          <a:xfrm>
            <a:off x="8797341" y="5292222"/>
            <a:ext cx="2914375" cy="1264595"/>
          </a:xfrm>
          <a:prstGeom prst="rect">
            <a:avLst/>
          </a:prstGeom>
        </p:spPr>
      </p:pic>
      <p:pic>
        <p:nvPicPr>
          <p:cNvPr id="8" name="Grafik 7">
            <a:extLst>
              <a:ext uri="{FF2B5EF4-FFF2-40B4-BE49-F238E27FC236}">
                <a16:creationId xmlns:a16="http://schemas.microsoft.com/office/drawing/2014/main" id="{6F062E75-F7A4-0E78-C3F4-BC3A5E0E944E}"/>
              </a:ext>
            </a:extLst>
          </p:cNvPr>
          <p:cNvPicPr>
            <a:picLocks noChangeAspect="1"/>
          </p:cNvPicPr>
          <p:nvPr userDrawn="1"/>
        </p:nvPicPr>
        <p:blipFill rotWithShape="1">
          <a:blip r:embed="rId5"/>
          <a:srcRect b="15509"/>
          <a:stretch/>
        </p:blipFill>
        <p:spPr>
          <a:xfrm>
            <a:off x="275925" y="5156214"/>
            <a:ext cx="4749117" cy="1095908"/>
          </a:xfrm>
          <a:prstGeom prst="rect">
            <a:avLst/>
          </a:prstGeom>
        </p:spPr>
      </p:pic>
    </p:spTree>
    <p:extLst>
      <p:ext uri="{BB962C8B-B14F-4D97-AF65-F5344CB8AC3E}">
        <p14:creationId xmlns:p14="http://schemas.microsoft.com/office/powerpoint/2010/main" val="21917696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Inhalt mit Überschrift">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839C5B7E-BB72-0009-A18C-0C5C9798B29B}"/>
              </a:ext>
            </a:extLst>
          </p:cNvPr>
          <p:cNvSpPr/>
          <p:nvPr userDrawn="1"/>
        </p:nvSpPr>
        <p:spPr>
          <a:xfrm>
            <a:off x="0" y="0"/>
            <a:ext cx="5465618" cy="6858000"/>
          </a:xfrm>
          <a:prstGeom prst="rect">
            <a:avLst/>
          </a:prstGeom>
          <a:solidFill>
            <a:srgbClr val="2A2E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1600"/>
          </a:p>
        </p:txBody>
      </p:sp>
      <p:sp>
        <p:nvSpPr>
          <p:cNvPr id="11" name="Titel 1">
            <a:extLst>
              <a:ext uri="{FF2B5EF4-FFF2-40B4-BE49-F238E27FC236}">
                <a16:creationId xmlns:a16="http://schemas.microsoft.com/office/drawing/2014/main" id="{5C8135AD-3C79-8108-DDC9-C6BABC639213}"/>
              </a:ext>
            </a:extLst>
          </p:cNvPr>
          <p:cNvSpPr>
            <a:spLocks noGrp="1"/>
          </p:cNvSpPr>
          <p:nvPr>
            <p:ph type="title"/>
          </p:nvPr>
        </p:nvSpPr>
        <p:spPr>
          <a:xfrm>
            <a:off x="222596" y="3129903"/>
            <a:ext cx="5152046" cy="1325563"/>
          </a:xfrm>
          <a:prstGeom prst="rect">
            <a:avLst/>
          </a:prstGeom>
        </p:spPr>
        <p:txBody>
          <a:bodyPr>
            <a:normAutofit/>
          </a:bodyPr>
          <a:lstStyle>
            <a:lvl1pPr>
              <a:defRPr sz="2800">
                <a:solidFill>
                  <a:schemeClr val="bg1"/>
                </a:solidFill>
              </a:defRPr>
            </a:lvl1pPr>
          </a:lstStyle>
          <a:p>
            <a:r>
              <a:rPr lang="de-DE" dirty="0"/>
              <a:t>Mastertitelformat bearbeiten</a:t>
            </a:r>
          </a:p>
        </p:txBody>
      </p:sp>
      <p:pic>
        <p:nvPicPr>
          <p:cNvPr id="4" name="Grafik 3" descr="Ein Bild, das Screenshot, Darstellung, Design enthält.&#10;&#10;Automatisch generierte Beschreibung">
            <a:extLst>
              <a:ext uri="{FF2B5EF4-FFF2-40B4-BE49-F238E27FC236}">
                <a16:creationId xmlns:a16="http://schemas.microsoft.com/office/drawing/2014/main" id="{C30628CA-C844-9891-DE91-603283C0555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65618" y="0"/>
            <a:ext cx="6858000" cy="6858000"/>
          </a:xfrm>
          <a:prstGeom prst="rect">
            <a:avLst/>
          </a:prstGeom>
        </p:spPr>
      </p:pic>
    </p:spTree>
    <p:extLst>
      <p:ext uri="{BB962C8B-B14F-4D97-AF65-F5344CB8AC3E}">
        <p14:creationId xmlns:p14="http://schemas.microsoft.com/office/powerpoint/2010/main" val="399867774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6_Inhalt mit Überschrift">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839C5B7E-BB72-0009-A18C-0C5C9798B29B}"/>
              </a:ext>
            </a:extLst>
          </p:cNvPr>
          <p:cNvSpPr/>
          <p:nvPr userDrawn="1"/>
        </p:nvSpPr>
        <p:spPr>
          <a:xfrm>
            <a:off x="0" y="0"/>
            <a:ext cx="5465618" cy="6858000"/>
          </a:xfrm>
          <a:prstGeom prst="rect">
            <a:avLst/>
          </a:prstGeom>
          <a:solidFill>
            <a:srgbClr val="2A2E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Titel 1">
            <a:extLst>
              <a:ext uri="{FF2B5EF4-FFF2-40B4-BE49-F238E27FC236}">
                <a16:creationId xmlns:a16="http://schemas.microsoft.com/office/drawing/2014/main" id="{5C8135AD-3C79-8108-DDC9-C6BABC639213}"/>
              </a:ext>
            </a:extLst>
          </p:cNvPr>
          <p:cNvSpPr>
            <a:spLocks noGrp="1"/>
          </p:cNvSpPr>
          <p:nvPr>
            <p:ph type="title"/>
          </p:nvPr>
        </p:nvSpPr>
        <p:spPr>
          <a:xfrm>
            <a:off x="222596" y="3129903"/>
            <a:ext cx="5152046" cy="1325563"/>
          </a:xfrm>
          <a:prstGeom prst="rect">
            <a:avLst/>
          </a:prstGeom>
        </p:spPr>
        <p:txBody>
          <a:bodyPr>
            <a:normAutofit/>
          </a:bodyPr>
          <a:lstStyle>
            <a:lvl1pPr>
              <a:defRPr sz="2800">
                <a:solidFill>
                  <a:schemeClr val="bg1"/>
                </a:solidFill>
              </a:defRPr>
            </a:lvl1pPr>
          </a:lstStyle>
          <a:p>
            <a:r>
              <a:rPr lang="de-DE" dirty="0"/>
              <a:t>Mastertitelformat bearbeiten</a:t>
            </a:r>
          </a:p>
        </p:txBody>
      </p:sp>
      <p:pic>
        <p:nvPicPr>
          <p:cNvPr id="3" name="Grafik 2" descr="Ein Bild, das Screenshot, Kreis, Grafiken, Darstellung enthält.&#10;&#10;Automatisch generierte Beschreibung">
            <a:extLst>
              <a:ext uri="{FF2B5EF4-FFF2-40B4-BE49-F238E27FC236}">
                <a16:creationId xmlns:a16="http://schemas.microsoft.com/office/drawing/2014/main" id="{EBB94C8D-149E-63D5-659D-8ED64E64B4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74642" y="0"/>
            <a:ext cx="6858000" cy="6858000"/>
          </a:xfrm>
          <a:prstGeom prst="rect">
            <a:avLst/>
          </a:prstGeom>
        </p:spPr>
      </p:pic>
    </p:spTree>
    <p:extLst>
      <p:ext uri="{BB962C8B-B14F-4D97-AF65-F5344CB8AC3E}">
        <p14:creationId xmlns:p14="http://schemas.microsoft.com/office/powerpoint/2010/main" val="20376900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7_Inhalt mit Überschrift">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839C5B7E-BB72-0009-A18C-0C5C9798B29B}"/>
              </a:ext>
            </a:extLst>
          </p:cNvPr>
          <p:cNvSpPr/>
          <p:nvPr userDrawn="1"/>
        </p:nvSpPr>
        <p:spPr>
          <a:xfrm>
            <a:off x="145473" y="0"/>
            <a:ext cx="5465618" cy="6858000"/>
          </a:xfrm>
          <a:prstGeom prst="rect">
            <a:avLst/>
          </a:prstGeom>
          <a:solidFill>
            <a:srgbClr val="2A2E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Titel 1">
            <a:extLst>
              <a:ext uri="{FF2B5EF4-FFF2-40B4-BE49-F238E27FC236}">
                <a16:creationId xmlns:a16="http://schemas.microsoft.com/office/drawing/2014/main" id="{5C8135AD-3C79-8108-DDC9-C6BABC639213}"/>
              </a:ext>
            </a:extLst>
          </p:cNvPr>
          <p:cNvSpPr>
            <a:spLocks noGrp="1"/>
          </p:cNvSpPr>
          <p:nvPr>
            <p:ph type="title"/>
          </p:nvPr>
        </p:nvSpPr>
        <p:spPr>
          <a:xfrm>
            <a:off x="222596" y="3129903"/>
            <a:ext cx="5152046" cy="1325563"/>
          </a:xfrm>
          <a:prstGeom prst="rect">
            <a:avLst/>
          </a:prstGeom>
        </p:spPr>
        <p:txBody>
          <a:bodyPr>
            <a:normAutofit/>
          </a:bodyPr>
          <a:lstStyle>
            <a:lvl1pPr>
              <a:defRPr sz="2800">
                <a:solidFill>
                  <a:schemeClr val="bg1"/>
                </a:solidFill>
              </a:defRPr>
            </a:lvl1pPr>
          </a:lstStyle>
          <a:p>
            <a:r>
              <a:rPr lang="de-DE" dirty="0"/>
              <a:t>Mastertitelformat bearbeiten</a:t>
            </a:r>
          </a:p>
        </p:txBody>
      </p:sp>
      <p:pic>
        <p:nvPicPr>
          <p:cNvPr id="4" name="Grafik 3" descr="Ein Bild, das Screenshot, Entwurf, Zeichnung, Design enthält.&#10;&#10;Automatisch generierte Beschreibung">
            <a:extLst>
              <a:ext uri="{FF2B5EF4-FFF2-40B4-BE49-F238E27FC236}">
                <a16:creationId xmlns:a16="http://schemas.microsoft.com/office/drawing/2014/main" id="{191F9F00-9473-F994-CDD4-86AF5382E8A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11091" y="0"/>
            <a:ext cx="6858000" cy="6858000"/>
          </a:xfrm>
          <a:prstGeom prst="rect">
            <a:avLst/>
          </a:prstGeom>
        </p:spPr>
      </p:pic>
    </p:spTree>
    <p:extLst>
      <p:ext uri="{BB962C8B-B14F-4D97-AF65-F5344CB8AC3E}">
        <p14:creationId xmlns:p14="http://schemas.microsoft.com/office/powerpoint/2010/main" val="205702665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99404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nur Diagramm">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9B74D7C8-B9D3-4BED-BDCE-93041528DBEF}"/>
              </a:ext>
            </a:extLst>
          </p:cNvPr>
          <p:cNvSpPr>
            <a:spLocks noGrp="1"/>
          </p:cNvSpPr>
          <p:nvPr>
            <p:ph type="sldNum" sz="quarter" idx="4"/>
          </p:nvPr>
        </p:nvSpPr>
        <p:spPr>
          <a:xfrm>
            <a:off x="410972" y="6446447"/>
            <a:ext cx="667912" cy="245663"/>
          </a:xfrm>
          <a:prstGeom prst="rect">
            <a:avLst/>
          </a:prstGeom>
        </p:spPr>
        <p:txBody>
          <a:bodyPr vert="horz" lIns="0" tIns="0" rIns="0" bIns="0" rtlCol="0" anchor="t" anchorCtr="0"/>
          <a:lstStyle>
            <a:lvl1pPr algn="r">
              <a:defRPr sz="1200" b="1">
                <a:solidFill>
                  <a:srgbClr val="8DC31A"/>
                </a:solidFill>
              </a:defRPr>
            </a:lvl1pPr>
          </a:lstStyle>
          <a:p>
            <a:pPr algn="l"/>
            <a:r>
              <a:rPr lang="de-DE" dirty="0"/>
              <a:t>Seite </a:t>
            </a:r>
            <a:fld id="{116EDF81-E62B-6D4E-87B5-2A3890D58C7C}" type="slidenum">
              <a:rPr lang="de-DE" smtClean="0"/>
              <a:pPr algn="l"/>
              <a:t>‹Nr.›</a:t>
            </a:fld>
            <a:endParaRPr lang="de-DE" dirty="0"/>
          </a:p>
        </p:txBody>
      </p:sp>
    </p:spTree>
    <p:extLst>
      <p:ext uri="{BB962C8B-B14F-4D97-AF65-F5344CB8AC3E}">
        <p14:creationId xmlns:p14="http://schemas.microsoft.com/office/powerpoint/2010/main" val="4917203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Inhalt mit Überschrift">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F7E1EFDA-211E-340F-5D1F-C4F98B100917}"/>
              </a:ext>
            </a:extLst>
          </p:cNvPr>
          <p:cNvSpPr/>
          <p:nvPr userDrawn="1"/>
        </p:nvSpPr>
        <p:spPr>
          <a:xfrm>
            <a:off x="-10160" y="1"/>
            <a:ext cx="12202160" cy="1132608"/>
          </a:xfrm>
          <a:prstGeom prst="rect">
            <a:avLst/>
          </a:prstGeom>
          <a:solidFill>
            <a:srgbClr val="2A2E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 name="Titel 1">
            <a:extLst>
              <a:ext uri="{FF2B5EF4-FFF2-40B4-BE49-F238E27FC236}">
                <a16:creationId xmlns:a16="http://schemas.microsoft.com/office/drawing/2014/main" id="{242C4791-2EC8-4878-205D-E44A356CEF3C}"/>
              </a:ext>
            </a:extLst>
          </p:cNvPr>
          <p:cNvSpPr>
            <a:spLocks noGrp="1"/>
          </p:cNvSpPr>
          <p:nvPr>
            <p:ph type="title"/>
          </p:nvPr>
        </p:nvSpPr>
        <p:spPr>
          <a:xfrm>
            <a:off x="379800" y="318908"/>
            <a:ext cx="10515600" cy="557139"/>
          </a:xfrm>
          <a:prstGeom prst="rect">
            <a:avLst/>
          </a:prstGeom>
        </p:spPr>
        <p:txBody>
          <a:bodyPr>
            <a:normAutofit/>
          </a:bodyPr>
          <a:lstStyle>
            <a:lvl1pPr>
              <a:defRPr sz="2800">
                <a:solidFill>
                  <a:schemeClr val="bg1"/>
                </a:solidFill>
              </a:defRPr>
            </a:lvl1pPr>
          </a:lstStyle>
          <a:p>
            <a:r>
              <a:rPr lang="de-DE" dirty="0"/>
              <a:t>Mastertitelformat bearbeiten</a:t>
            </a:r>
          </a:p>
        </p:txBody>
      </p:sp>
      <p:sp>
        <p:nvSpPr>
          <p:cNvPr id="2" name="Foliennummernplatzhalter 5">
            <a:extLst>
              <a:ext uri="{FF2B5EF4-FFF2-40B4-BE49-F238E27FC236}">
                <a16:creationId xmlns:a16="http://schemas.microsoft.com/office/drawing/2014/main" id="{CDD390A5-B1E2-C2C0-F6B3-BE26305382C3}"/>
              </a:ext>
            </a:extLst>
          </p:cNvPr>
          <p:cNvSpPr>
            <a:spLocks noGrp="1"/>
          </p:cNvSpPr>
          <p:nvPr>
            <p:ph type="sldNum" sz="quarter" idx="4"/>
          </p:nvPr>
        </p:nvSpPr>
        <p:spPr>
          <a:xfrm>
            <a:off x="462926" y="6356051"/>
            <a:ext cx="667912" cy="222641"/>
          </a:xfrm>
          <a:prstGeom prst="rect">
            <a:avLst/>
          </a:prstGeom>
        </p:spPr>
        <p:txBody>
          <a:bodyPr vert="horz" lIns="0" tIns="0" rIns="0" bIns="0" rtlCol="0" anchor="t" anchorCtr="0"/>
          <a:lstStyle>
            <a:lvl1pPr algn="r">
              <a:defRPr sz="1100" b="1">
                <a:solidFill>
                  <a:schemeClr val="tx1"/>
                </a:solidFill>
              </a:defRPr>
            </a:lvl1pPr>
          </a:lstStyle>
          <a:p>
            <a:pPr algn="l"/>
            <a:r>
              <a:rPr lang="de-DE"/>
              <a:t>Seite </a:t>
            </a:r>
            <a:fld id="{116EDF81-E62B-6D4E-87B5-2A3890D58C7C}" type="slidenum">
              <a:rPr lang="de-DE" smtClean="0"/>
              <a:pPr algn="l"/>
              <a:t>‹Nr.›</a:t>
            </a:fld>
            <a:endParaRPr lang="de-DE" dirty="0"/>
          </a:p>
        </p:txBody>
      </p:sp>
      <p:sp>
        <p:nvSpPr>
          <p:cNvPr id="5" name="Textfeld 4">
            <a:extLst>
              <a:ext uri="{FF2B5EF4-FFF2-40B4-BE49-F238E27FC236}">
                <a16:creationId xmlns:a16="http://schemas.microsoft.com/office/drawing/2014/main" id="{E3922850-5E07-460F-7ABD-203D66B6DA5D}"/>
              </a:ext>
            </a:extLst>
          </p:cNvPr>
          <p:cNvSpPr txBox="1"/>
          <p:nvPr userDrawn="1"/>
        </p:nvSpPr>
        <p:spPr>
          <a:xfrm>
            <a:off x="1237667" y="6354257"/>
            <a:ext cx="5091328" cy="169277"/>
          </a:xfrm>
          <a:prstGeom prst="rect">
            <a:avLst/>
          </a:prstGeom>
          <a:noFill/>
        </p:spPr>
        <p:txBody>
          <a:bodyPr wrap="square" lIns="0" tIns="0" rIns="0" bIns="0" rtlCol="0">
            <a:spAutoFit/>
          </a:bodyPr>
          <a:lstStyle/>
          <a:p>
            <a:pPr algn="l"/>
            <a:r>
              <a:rPr lang="de-DE" sz="1100" b="0" dirty="0">
                <a:solidFill>
                  <a:schemeClr val="tx2"/>
                </a:solidFill>
              </a:rPr>
              <a:t>IkKa – Instrumente für die kommunale Klimaschutzarbeit – Etappen-Rucksack</a:t>
            </a:r>
            <a:r>
              <a:rPr lang="de-DE" sz="1100" b="0" baseline="0" dirty="0">
                <a:solidFill>
                  <a:schemeClr val="tx2"/>
                </a:solidFill>
              </a:rPr>
              <a:t> </a:t>
            </a:r>
            <a:endParaRPr lang="de-DE" sz="1100" b="0" dirty="0">
              <a:solidFill>
                <a:schemeClr val="tx2"/>
              </a:solidFill>
            </a:endParaRPr>
          </a:p>
        </p:txBody>
      </p:sp>
    </p:spTree>
    <p:extLst>
      <p:ext uri="{BB962C8B-B14F-4D97-AF65-F5344CB8AC3E}">
        <p14:creationId xmlns:p14="http://schemas.microsoft.com/office/powerpoint/2010/main" val="119600321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9_Inhalt mit Überschrift">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F7E1EFDA-211E-340F-5D1F-C4F98B100917}"/>
              </a:ext>
            </a:extLst>
          </p:cNvPr>
          <p:cNvSpPr/>
          <p:nvPr userDrawn="1"/>
        </p:nvSpPr>
        <p:spPr>
          <a:xfrm>
            <a:off x="-10160" y="0"/>
            <a:ext cx="12202160" cy="1259671"/>
          </a:xfrm>
          <a:prstGeom prst="rect">
            <a:avLst/>
          </a:prstGeom>
          <a:solidFill>
            <a:srgbClr val="2A2E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15" name="Grafik 14">
            <a:extLst>
              <a:ext uri="{FF2B5EF4-FFF2-40B4-BE49-F238E27FC236}">
                <a16:creationId xmlns:a16="http://schemas.microsoft.com/office/drawing/2014/main" id="{914C030A-78ED-23E3-EDF9-3C3F080452D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832274" y="10389"/>
            <a:ext cx="3458072" cy="1361211"/>
          </a:xfrm>
          <a:prstGeom prst="rect">
            <a:avLst/>
          </a:prstGeom>
        </p:spPr>
      </p:pic>
      <p:sp>
        <p:nvSpPr>
          <p:cNvPr id="2" name="Foliennummernplatzhalter 5">
            <a:extLst>
              <a:ext uri="{FF2B5EF4-FFF2-40B4-BE49-F238E27FC236}">
                <a16:creationId xmlns:a16="http://schemas.microsoft.com/office/drawing/2014/main" id="{52C05626-1B7B-3179-8695-AA857D9ECFFB}"/>
              </a:ext>
            </a:extLst>
          </p:cNvPr>
          <p:cNvSpPr>
            <a:spLocks noGrp="1"/>
          </p:cNvSpPr>
          <p:nvPr>
            <p:ph type="sldNum" sz="quarter" idx="4"/>
          </p:nvPr>
        </p:nvSpPr>
        <p:spPr>
          <a:xfrm>
            <a:off x="462926" y="6356051"/>
            <a:ext cx="667912" cy="222641"/>
          </a:xfrm>
          <a:prstGeom prst="rect">
            <a:avLst/>
          </a:prstGeom>
        </p:spPr>
        <p:txBody>
          <a:bodyPr vert="horz" lIns="0" tIns="0" rIns="0" bIns="0" rtlCol="0" anchor="t" anchorCtr="0"/>
          <a:lstStyle>
            <a:lvl1pPr algn="r">
              <a:defRPr sz="1100" b="1">
                <a:solidFill>
                  <a:schemeClr val="tx1"/>
                </a:solidFill>
              </a:defRPr>
            </a:lvl1pPr>
          </a:lstStyle>
          <a:p>
            <a:pPr algn="l"/>
            <a:r>
              <a:rPr lang="de-DE"/>
              <a:t>Seite </a:t>
            </a:r>
            <a:fld id="{116EDF81-E62B-6D4E-87B5-2A3890D58C7C}" type="slidenum">
              <a:rPr lang="de-DE" smtClean="0"/>
              <a:pPr algn="l"/>
              <a:t>‹Nr.›</a:t>
            </a:fld>
            <a:endParaRPr lang="de-DE" dirty="0"/>
          </a:p>
        </p:txBody>
      </p:sp>
      <p:sp>
        <p:nvSpPr>
          <p:cNvPr id="5" name="Textfeld 4">
            <a:extLst>
              <a:ext uri="{FF2B5EF4-FFF2-40B4-BE49-F238E27FC236}">
                <a16:creationId xmlns:a16="http://schemas.microsoft.com/office/drawing/2014/main" id="{FE4E1D69-5EC2-F705-842F-FBE512E5F2C3}"/>
              </a:ext>
            </a:extLst>
          </p:cNvPr>
          <p:cNvSpPr txBox="1"/>
          <p:nvPr userDrawn="1"/>
        </p:nvSpPr>
        <p:spPr>
          <a:xfrm>
            <a:off x="1237667" y="6354257"/>
            <a:ext cx="5091328" cy="169277"/>
          </a:xfrm>
          <a:prstGeom prst="rect">
            <a:avLst/>
          </a:prstGeom>
          <a:noFill/>
        </p:spPr>
        <p:txBody>
          <a:bodyPr wrap="square" lIns="0" tIns="0" rIns="0" bIns="0" rtlCol="0">
            <a:spAutoFit/>
          </a:bodyPr>
          <a:lstStyle/>
          <a:p>
            <a:pPr algn="l"/>
            <a:r>
              <a:rPr lang="de-DE" sz="1100" b="0" dirty="0">
                <a:solidFill>
                  <a:schemeClr val="tx2"/>
                </a:solidFill>
              </a:rPr>
              <a:t>IkKa – Instrumente für die kommunale Klimaschutzarbeit – Etappen-Rucksack</a:t>
            </a:r>
            <a:r>
              <a:rPr lang="de-DE" sz="1100" b="0" baseline="0" dirty="0">
                <a:solidFill>
                  <a:schemeClr val="tx2"/>
                </a:solidFill>
              </a:rPr>
              <a:t> </a:t>
            </a:r>
            <a:endParaRPr lang="de-DE" sz="1100" b="0" dirty="0">
              <a:solidFill>
                <a:schemeClr val="tx2"/>
              </a:solidFill>
            </a:endParaRPr>
          </a:p>
        </p:txBody>
      </p:sp>
    </p:spTree>
    <p:extLst>
      <p:ext uri="{BB962C8B-B14F-4D97-AF65-F5344CB8AC3E}">
        <p14:creationId xmlns:p14="http://schemas.microsoft.com/office/powerpoint/2010/main" val="328466274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Nur Titel">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DA83060C-75CF-2895-7351-D2A9A27A6505}"/>
              </a:ext>
            </a:extLst>
          </p:cNvPr>
          <p:cNvSpPr/>
          <p:nvPr userDrawn="1"/>
        </p:nvSpPr>
        <p:spPr>
          <a:xfrm>
            <a:off x="1111826" y="1"/>
            <a:ext cx="11080173" cy="1111826"/>
          </a:xfrm>
          <a:prstGeom prst="rect">
            <a:avLst/>
          </a:prstGeom>
          <a:solidFill>
            <a:srgbClr val="2A2E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1600" dirty="0"/>
          </a:p>
        </p:txBody>
      </p:sp>
      <p:sp>
        <p:nvSpPr>
          <p:cNvPr id="5" name="Titel 1">
            <a:extLst>
              <a:ext uri="{FF2B5EF4-FFF2-40B4-BE49-F238E27FC236}">
                <a16:creationId xmlns:a16="http://schemas.microsoft.com/office/drawing/2014/main" id="{8EBE91BF-8948-EB3C-E148-645CFC56353C}"/>
              </a:ext>
            </a:extLst>
          </p:cNvPr>
          <p:cNvSpPr>
            <a:spLocks noGrp="1"/>
          </p:cNvSpPr>
          <p:nvPr>
            <p:ph type="title"/>
          </p:nvPr>
        </p:nvSpPr>
        <p:spPr>
          <a:xfrm>
            <a:off x="1211068" y="318907"/>
            <a:ext cx="10515600" cy="557139"/>
          </a:xfrm>
          <a:prstGeom prst="rect">
            <a:avLst/>
          </a:prstGeom>
        </p:spPr>
        <p:txBody>
          <a:bodyPr>
            <a:normAutofit/>
          </a:bodyPr>
          <a:lstStyle>
            <a:lvl1pPr>
              <a:defRPr sz="2800">
                <a:solidFill>
                  <a:schemeClr val="bg1"/>
                </a:solidFill>
              </a:defRPr>
            </a:lvl1pPr>
          </a:lstStyle>
          <a:p>
            <a:r>
              <a:rPr lang="de-DE" dirty="0"/>
              <a:t>Mastertitelformat bearbeiten</a:t>
            </a:r>
          </a:p>
        </p:txBody>
      </p:sp>
      <p:pic>
        <p:nvPicPr>
          <p:cNvPr id="3" name="Grafik 2">
            <a:extLst>
              <a:ext uri="{FF2B5EF4-FFF2-40B4-BE49-F238E27FC236}">
                <a16:creationId xmlns:a16="http://schemas.microsoft.com/office/drawing/2014/main" id="{4DFFE751-DF31-F6BE-E6F9-325BCF821D6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1112400" cy="1112400"/>
          </a:xfrm>
          <a:prstGeom prst="rect">
            <a:avLst/>
          </a:prstGeom>
        </p:spPr>
      </p:pic>
      <p:sp>
        <p:nvSpPr>
          <p:cNvPr id="2" name="Foliennummernplatzhalter 5">
            <a:extLst>
              <a:ext uri="{FF2B5EF4-FFF2-40B4-BE49-F238E27FC236}">
                <a16:creationId xmlns:a16="http://schemas.microsoft.com/office/drawing/2014/main" id="{74D9C951-B138-FF45-C1DF-A71D23D6CC66}"/>
              </a:ext>
            </a:extLst>
          </p:cNvPr>
          <p:cNvSpPr>
            <a:spLocks noGrp="1"/>
          </p:cNvSpPr>
          <p:nvPr>
            <p:ph type="sldNum" sz="quarter" idx="4"/>
          </p:nvPr>
        </p:nvSpPr>
        <p:spPr>
          <a:xfrm>
            <a:off x="462926" y="6356051"/>
            <a:ext cx="667912" cy="222641"/>
          </a:xfrm>
          <a:prstGeom prst="rect">
            <a:avLst/>
          </a:prstGeom>
        </p:spPr>
        <p:txBody>
          <a:bodyPr vert="horz" lIns="0" tIns="0" rIns="0" bIns="0" rtlCol="0" anchor="t" anchorCtr="0"/>
          <a:lstStyle>
            <a:lvl1pPr algn="r">
              <a:defRPr sz="1100" b="1">
                <a:solidFill>
                  <a:schemeClr val="tx1"/>
                </a:solidFill>
              </a:defRPr>
            </a:lvl1pPr>
          </a:lstStyle>
          <a:p>
            <a:pPr algn="l"/>
            <a:r>
              <a:rPr lang="de-DE"/>
              <a:t>Seite </a:t>
            </a:r>
            <a:fld id="{116EDF81-E62B-6D4E-87B5-2A3890D58C7C}" type="slidenum">
              <a:rPr lang="de-DE" smtClean="0"/>
              <a:pPr algn="l"/>
              <a:t>‹Nr.›</a:t>
            </a:fld>
            <a:endParaRPr lang="de-DE" dirty="0"/>
          </a:p>
        </p:txBody>
      </p:sp>
      <p:sp>
        <p:nvSpPr>
          <p:cNvPr id="7" name="Textfeld 6">
            <a:extLst>
              <a:ext uri="{FF2B5EF4-FFF2-40B4-BE49-F238E27FC236}">
                <a16:creationId xmlns:a16="http://schemas.microsoft.com/office/drawing/2014/main" id="{9C4B0F93-DF31-4BF8-0A04-09081A2FB0B3}"/>
              </a:ext>
            </a:extLst>
          </p:cNvPr>
          <p:cNvSpPr txBox="1"/>
          <p:nvPr userDrawn="1"/>
        </p:nvSpPr>
        <p:spPr>
          <a:xfrm>
            <a:off x="1237667" y="6354257"/>
            <a:ext cx="5091328" cy="169277"/>
          </a:xfrm>
          <a:prstGeom prst="rect">
            <a:avLst/>
          </a:prstGeom>
          <a:noFill/>
        </p:spPr>
        <p:txBody>
          <a:bodyPr wrap="square" lIns="0" tIns="0" rIns="0" bIns="0" rtlCol="0">
            <a:spAutoFit/>
          </a:bodyPr>
          <a:lstStyle/>
          <a:p>
            <a:pPr algn="l"/>
            <a:r>
              <a:rPr lang="de-DE" sz="1100" b="0" dirty="0">
                <a:solidFill>
                  <a:schemeClr val="tx2"/>
                </a:solidFill>
              </a:rPr>
              <a:t>IkKa – Instrumente für die kommunale Klimaschutzarbeit – Etappen-Rucksack</a:t>
            </a:r>
            <a:r>
              <a:rPr lang="de-DE" sz="1100" b="0" baseline="0" dirty="0">
                <a:solidFill>
                  <a:schemeClr val="tx2"/>
                </a:solidFill>
              </a:rPr>
              <a:t> </a:t>
            </a:r>
            <a:endParaRPr lang="de-DE" sz="1100" b="0" dirty="0">
              <a:solidFill>
                <a:schemeClr val="tx2"/>
              </a:solidFill>
            </a:endParaRPr>
          </a:p>
        </p:txBody>
      </p:sp>
    </p:spTree>
    <p:extLst>
      <p:ext uri="{BB962C8B-B14F-4D97-AF65-F5344CB8AC3E}">
        <p14:creationId xmlns:p14="http://schemas.microsoft.com/office/powerpoint/2010/main" val="1056150373"/>
      </p:ext>
    </p:extLst>
  </p:cSld>
  <p:clrMapOvr>
    <a:masterClrMapping/>
  </p:clrMapOvr>
  <p:extLst>
    <p:ext uri="{DCECCB84-F9BA-43D5-87BE-67443E8EF086}">
      <p15:sldGuideLst xmlns:p15="http://schemas.microsoft.com/office/powerpoint/2012/main">
        <p15:guide id="1" orient="horz" pos="913"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Nur Titel">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63C46B05-6AFC-18BD-0F68-B2B910C863D2}"/>
              </a:ext>
            </a:extLst>
          </p:cNvPr>
          <p:cNvSpPr/>
          <p:nvPr userDrawn="1"/>
        </p:nvSpPr>
        <p:spPr>
          <a:xfrm>
            <a:off x="1111826" y="1"/>
            <a:ext cx="11080173" cy="1111826"/>
          </a:xfrm>
          <a:prstGeom prst="rect">
            <a:avLst/>
          </a:prstGeom>
          <a:solidFill>
            <a:srgbClr val="2A2E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7" name="Titel 1">
            <a:extLst>
              <a:ext uri="{FF2B5EF4-FFF2-40B4-BE49-F238E27FC236}">
                <a16:creationId xmlns:a16="http://schemas.microsoft.com/office/drawing/2014/main" id="{30A37737-B732-CFF5-798E-4A79E8439E83}"/>
              </a:ext>
            </a:extLst>
          </p:cNvPr>
          <p:cNvSpPr>
            <a:spLocks noGrp="1"/>
          </p:cNvSpPr>
          <p:nvPr>
            <p:ph type="title"/>
          </p:nvPr>
        </p:nvSpPr>
        <p:spPr>
          <a:xfrm>
            <a:off x="1211068" y="318907"/>
            <a:ext cx="10515600" cy="557139"/>
          </a:xfrm>
          <a:prstGeom prst="rect">
            <a:avLst/>
          </a:prstGeom>
        </p:spPr>
        <p:txBody>
          <a:bodyPr>
            <a:normAutofit/>
          </a:bodyPr>
          <a:lstStyle>
            <a:lvl1pPr>
              <a:defRPr sz="2800">
                <a:solidFill>
                  <a:schemeClr val="bg1"/>
                </a:solidFill>
              </a:defRPr>
            </a:lvl1pPr>
          </a:lstStyle>
          <a:p>
            <a:r>
              <a:rPr lang="de-DE" dirty="0"/>
              <a:t>Mastertitelformat bearbeiten</a:t>
            </a:r>
          </a:p>
        </p:txBody>
      </p:sp>
      <p:pic>
        <p:nvPicPr>
          <p:cNvPr id="12" name="Grafik 11">
            <a:extLst>
              <a:ext uri="{FF2B5EF4-FFF2-40B4-BE49-F238E27FC236}">
                <a16:creationId xmlns:a16="http://schemas.microsoft.com/office/drawing/2014/main" id="{AB02083C-3D84-0F8C-B255-78D92E190B6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74" y="-573"/>
            <a:ext cx="1112400" cy="1112400"/>
          </a:xfrm>
          <a:prstGeom prst="rect">
            <a:avLst/>
          </a:prstGeom>
        </p:spPr>
      </p:pic>
      <p:sp>
        <p:nvSpPr>
          <p:cNvPr id="2" name="Foliennummernplatzhalter 5">
            <a:extLst>
              <a:ext uri="{FF2B5EF4-FFF2-40B4-BE49-F238E27FC236}">
                <a16:creationId xmlns:a16="http://schemas.microsoft.com/office/drawing/2014/main" id="{832B9869-5EC8-3104-5AEC-47DECFB29939}"/>
              </a:ext>
            </a:extLst>
          </p:cNvPr>
          <p:cNvSpPr>
            <a:spLocks noGrp="1"/>
          </p:cNvSpPr>
          <p:nvPr>
            <p:ph type="sldNum" sz="quarter" idx="4"/>
          </p:nvPr>
        </p:nvSpPr>
        <p:spPr>
          <a:xfrm>
            <a:off x="462926" y="6356051"/>
            <a:ext cx="667912" cy="222641"/>
          </a:xfrm>
          <a:prstGeom prst="rect">
            <a:avLst/>
          </a:prstGeom>
        </p:spPr>
        <p:txBody>
          <a:bodyPr vert="horz" lIns="0" tIns="0" rIns="0" bIns="0" rtlCol="0" anchor="t" anchorCtr="0"/>
          <a:lstStyle>
            <a:lvl1pPr algn="r">
              <a:defRPr sz="1100" b="1">
                <a:solidFill>
                  <a:schemeClr val="tx1"/>
                </a:solidFill>
              </a:defRPr>
            </a:lvl1pPr>
          </a:lstStyle>
          <a:p>
            <a:pPr algn="l"/>
            <a:r>
              <a:rPr lang="de-DE"/>
              <a:t>Seite </a:t>
            </a:r>
            <a:fld id="{116EDF81-E62B-6D4E-87B5-2A3890D58C7C}" type="slidenum">
              <a:rPr lang="de-DE" smtClean="0"/>
              <a:pPr algn="l"/>
              <a:t>‹Nr.›</a:t>
            </a:fld>
            <a:endParaRPr lang="de-DE" dirty="0"/>
          </a:p>
        </p:txBody>
      </p:sp>
      <p:sp>
        <p:nvSpPr>
          <p:cNvPr id="4" name="Textfeld 3">
            <a:extLst>
              <a:ext uri="{FF2B5EF4-FFF2-40B4-BE49-F238E27FC236}">
                <a16:creationId xmlns:a16="http://schemas.microsoft.com/office/drawing/2014/main" id="{569FC1C6-3BED-986D-9392-53A2562F09C8}"/>
              </a:ext>
            </a:extLst>
          </p:cNvPr>
          <p:cNvSpPr txBox="1"/>
          <p:nvPr userDrawn="1"/>
        </p:nvSpPr>
        <p:spPr>
          <a:xfrm>
            <a:off x="1237667" y="6354257"/>
            <a:ext cx="5091328" cy="169277"/>
          </a:xfrm>
          <a:prstGeom prst="rect">
            <a:avLst/>
          </a:prstGeom>
          <a:noFill/>
        </p:spPr>
        <p:txBody>
          <a:bodyPr wrap="square" lIns="0" tIns="0" rIns="0" bIns="0" rtlCol="0">
            <a:spAutoFit/>
          </a:bodyPr>
          <a:lstStyle/>
          <a:p>
            <a:pPr algn="l"/>
            <a:r>
              <a:rPr lang="de-DE" sz="1100" b="0" dirty="0">
                <a:solidFill>
                  <a:schemeClr val="tx2"/>
                </a:solidFill>
              </a:rPr>
              <a:t>IkKa – Instrumente für die kommunale Klimaschutzarbeit – Etappen-Rucksack</a:t>
            </a:r>
            <a:r>
              <a:rPr lang="de-DE" sz="1100" b="0" baseline="0" dirty="0">
                <a:solidFill>
                  <a:schemeClr val="tx2"/>
                </a:solidFill>
              </a:rPr>
              <a:t> </a:t>
            </a:r>
            <a:endParaRPr lang="de-DE" sz="1100" b="0" dirty="0">
              <a:solidFill>
                <a:schemeClr val="tx2"/>
              </a:solidFill>
            </a:endParaRPr>
          </a:p>
        </p:txBody>
      </p:sp>
    </p:spTree>
    <p:extLst>
      <p:ext uri="{BB962C8B-B14F-4D97-AF65-F5344CB8AC3E}">
        <p14:creationId xmlns:p14="http://schemas.microsoft.com/office/powerpoint/2010/main" val="3115562909"/>
      </p:ext>
    </p:extLst>
  </p:cSld>
  <p:clrMapOvr>
    <a:masterClrMapping/>
  </p:clrMapOvr>
  <p:extLst>
    <p:ext uri="{DCECCB84-F9BA-43D5-87BE-67443E8EF086}">
      <p15:sldGuideLst xmlns:p15="http://schemas.microsoft.com/office/powerpoint/2012/main">
        <p15:guide id="1" orient="horz" pos="913"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Nur Titel">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DA83060C-75CF-2895-7351-D2A9A27A6505}"/>
              </a:ext>
            </a:extLst>
          </p:cNvPr>
          <p:cNvSpPr/>
          <p:nvPr userDrawn="1"/>
        </p:nvSpPr>
        <p:spPr>
          <a:xfrm>
            <a:off x="1111826" y="1"/>
            <a:ext cx="11080173" cy="1111826"/>
          </a:xfrm>
          <a:prstGeom prst="rect">
            <a:avLst/>
          </a:prstGeom>
          <a:solidFill>
            <a:srgbClr val="2A2E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 name="Titel 1">
            <a:extLst>
              <a:ext uri="{FF2B5EF4-FFF2-40B4-BE49-F238E27FC236}">
                <a16:creationId xmlns:a16="http://schemas.microsoft.com/office/drawing/2014/main" id="{8EBE91BF-8948-EB3C-E148-645CFC56353C}"/>
              </a:ext>
            </a:extLst>
          </p:cNvPr>
          <p:cNvSpPr>
            <a:spLocks noGrp="1"/>
          </p:cNvSpPr>
          <p:nvPr>
            <p:ph type="title"/>
          </p:nvPr>
        </p:nvSpPr>
        <p:spPr>
          <a:xfrm>
            <a:off x="1211068" y="318907"/>
            <a:ext cx="10515600" cy="557139"/>
          </a:xfrm>
          <a:prstGeom prst="rect">
            <a:avLst/>
          </a:prstGeom>
        </p:spPr>
        <p:txBody>
          <a:bodyPr>
            <a:normAutofit/>
          </a:bodyPr>
          <a:lstStyle>
            <a:lvl1pPr>
              <a:defRPr sz="2800">
                <a:solidFill>
                  <a:schemeClr val="bg1"/>
                </a:solidFill>
              </a:defRPr>
            </a:lvl1pPr>
          </a:lstStyle>
          <a:p>
            <a:r>
              <a:rPr lang="de-DE" dirty="0"/>
              <a:t>Mastertitelformat bearbeiten</a:t>
            </a:r>
          </a:p>
        </p:txBody>
      </p:sp>
      <p:pic>
        <p:nvPicPr>
          <p:cNvPr id="12" name="Grafik 11">
            <a:extLst>
              <a:ext uri="{FF2B5EF4-FFF2-40B4-BE49-F238E27FC236}">
                <a16:creationId xmlns:a16="http://schemas.microsoft.com/office/drawing/2014/main" id="{5F944383-1E6C-B15C-2F93-D4D4C0FD36E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74" y="-573"/>
            <a:ext cx="1112400" cy="1112400"/>
          </a:xfrm>
          <a:prstGeom prst="rect">
            <a:avLst/>
          </a:prstGeom>
        </p:spPr>
      </p:pic>
      <p:sp>
        <p:nvSpPr>
          <p:cNvPr id="2" name="Foliennummernplatzhalter 5">
            <a:extLst>
              <a:ext uri="{FF2B5EF4-FFF2-40B4-BE49-F238E27FC236}">
                <a16:creationId xmlns:a16="http://schemas.microsoft.com/office/drawing/2014/main" id="{0554D881-69FA-7EDD-C057-89B452456388}"/>
              </a:ext>
            </a:extLst>
          </p:cNvPr>
          <p:cNvSpPr>
            <a:spLocks noGrp="1"/>
          </p:cNvSpPr>
          <p:nvPr>
            <p:ph type="sldNum" sz="quarter" idx="4"/>
          </p:nvPr>
        </p:nvSpPr>
        <p:spPr>
          <a:xfrm>
            <a:off x="462926" y="6356051"/>
            <a:ext cx="667912" cy="222641"/>
          </a:xfrm>
          <a:prstGeom prst="rect">
            <a:avLst/>
          </a:prstGeom>
        </p:spPr>
        <p:txBody>
          <a:bodyPr vert="horz" lIns="0" tIns="0" rIns="0" bIns="0" rtlCol="0" anchor="t" anchorCtr="0"/>
          <a:lstStyle>
            <a:lvl1pPr algn="r">
              <a:defRPr sz="1100" b="1">
                <a:solidFill>
                  <a:schemeClr val="tx1"/>
                </a:solidFill>
              </a:defRPr>
            </a:lvl1pPr>
          </a:lstStyle>
          <a:p>
            <a:pPr algn="l"/>
            <a:r>
              <a:rPr lang="de-DE"/>
              <a:t>Seite </a:t>
            </a:r>
            <a:fld id="{116EDF81-E62B-6D4E-87B5-2A3890D58C7C}" type="slidenum">
              <a:rPr lang="de-DE" smtClean="0"/>
              <a:pPr algn="l"/>
              <a:t>‹Nr.›</a:t>
            </a:fld>
            <a:endParaRPr lang="de-DE" dirty="0"/>
          </a:p>
        </p:txBody>
      </p:sp>
      <p:sp>
        <p:nvSpPr>
          <p:cNvPr id="6" name="Textfeld 5">
            <a:extLst>
              <a:ext uri="{FF2B5EF4-FFF2-40B4-BE49-F238E27FC236}">
                <a16:creationId xmlns:a16="http://schemas.microsoft.com/office/drawing/2014/main" id="{7EF203D7-10D5-5A3E-E9DA-A9FD8B3B528E}"/>
              </a:ext>
            </a:extLst>
          </p:cNvPr>
          <p:cNvSpPr txBox="1"/>
          <p:nvPr userDrawn="1"/>
        </p:nvSpPr>
        <p:spPr>
          <a:xfrm>
            <a:off x="1237667" y="6354257"/>
            <a:ext cx="5091328" cy="169277"/>
          </a:xfrm>
          <a:prstGeom prst="rect">
            <a:avLst/>
          </a:prstGeom>
          <a:noFill/>
        </p:spPr>
        <p:txBody>
          <a:bodyPr wrap="square" lIns="0" tIns="0" rIns="0" bIns="0" rtlCol="0">
            <a:spAutoFit/>
          </a:bodyPr>
          <a:lstStyle/>
          <a:p>
            <a:pPr algn="l"/>
            <a:r>
              <a:rPr lang="de-DE" sz="1100" b="0" dirty="0">
                <a:solidFill>
                  <a:schemeClr val="tx2"/>
                </a:solidFill>
              </a:rPr>
              <a:t>IkKa – Instrumente für die kommunale Klimaschutzarbeit – Etappen-Rucksack</a:t>
            </a:r>
            <a:r>
              <a:rPr lang="de-DE" sz="1100" b="0" baseline="0" dirty="0">
                <a:solidFill>
                  <a:schemeClr val="tx2"/>
                </a:solidFill>
              </a:rPr>
              <a:t> </a:t>
            </a:r>
            <a:endParaRPr lang="de-DE" sz="1100" b="0" dirty="0">
              <a:solidFill>
                <a:schemeClr val="tx2"/>
              </a:solidFill>
            </a:endParaRPr>
          </a:p>
        </p:txBody>
      </p:sp>
    </p:spTree>
    <p:extLst>
      <p:ext uri="{BB962C8B-B14F-4D97-AF65-F5344CB8AC3E}">
        <p14:creationId xmlns:p14="http://schemas.microsoft.com/office/powerpoint/2010/main" val="1511141076"/>
      </p:ext>
    </p:extLst>
  </p:cSld>
  <p:clrMapOvr>
    <a:masterClrMapping/>
  </p:clrMapOvr>
  <p:extLst>
    <p:ext uri="{DCECCB84-F9BA-43D5-87BE-67443E8EF086}">
      <p15:sldGuideLst xmlns:p15="http://schemas.microsoft.com/office/powerpoint/2012/main">
        <p15:guide id="1" orient="horz" pos="913"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Nur Titel">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DA83060C-75CF-2895-7351-D2A9A27A6505}"/>
              </a:ext>
            </a:extLst>
          </p:cNvPr>
          <p:cNvSpPr/>
          <p:nvPr userDrawn="1"/>
        </p:nvSpPr>
        <p:spPr>
          <a:xfrm>
            <a:off x="1111826" y="1"/>
            <a:ext cx="11080173" cy="1111826"/>
          </a:xfrm>
          <a:prstGeom prst="rect">
            <a:avLst/>
          </a:prstGeom>
          <a:solidFill>
            <a:srgbClr val="2A2E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 name="Titel 1">
            <a:extLst>
              <a:ext uri="{FF2B5EF4-FFF2-40B4-BE49-F238E27FC236}">
                <a16:creationId xmlns:a16="http://schemas.microsoft.com/office/drawing/2014/main" id="{8EBE91BF-8948-EB3C-E148-645CFC56353C}"/>
              </a:ext>
            </a:extLst>
          </p:cNvPr>
          <p:cNvSpPr>
            <a:spLocks noGrp="1"/>
          </p:cNvSpPr>
          <p:nvPr>
            <p:ph type="title"/>
          </p:nvPr>
        </p:nvSpPr>
        <p:spPr>
          <a:xfrm>
            <a:off x="1211068" y="318907"/>
            <a:ext cx="10515600" cy="557139"/>
          </a:xfrm>
          <a:prstGeom prst="rect">
            <a:avLst/>
          </a:prstGeom>
        </p:spPr>
        <p:txBody>
          <a:bodyPr>
            <a:normAutofit/>
          </a:bodyPr>
          <a:lstStyle>
            <a:lvl1pPr>
              <a:defRPr sz="2800">
                <a:solidFill>
                  <a:schemeClr val="bg1"/>
                </a:solidFill>
              </a:defRPr>
            </a:lvl1pPr>
          </a:lstStyle>
          <a:p>
            <a:r>
              <a:rPr lang="de-DE" dirty="0"/>
              <a:t>Mastertitelformat bearbeiten</a:t>
            </a:r>
          </a:p>
        </p:txBody>
      </p:sp>
      <p:pic>
        <p:nvPicPr>
          <p:cNvPr id="3" name="Grafik 2">
            <a:extLst>
              <a:ext uri="{FF2B5EF4-FFF2-40B4-BE49-F238E27FC236}">
                <a16:creationId xmlns:a16="http://schemas.microsoft.com/office/drawing/2014/main" id="{CD59CAEF-78D4-1688-E234-C2073FB756E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74" y="-573"/>
            <a:ext cx="1112400" cy="1112400"/>
          </a:xfrm>
          <a:prstGeom prst="rect">
            <a:avLst/>
          </a:prstGeom>
        </p:spPr>
      </p:pic>
      <p:sp>
        <p:nvSpPr>
          <p:cNvPr id="2" name="Foliennummernplatzhalter 5">
            <a:extLst>
              <a:ext uri="{FF2B5EF4-FFF2-40B4-BE49-F238E27FC236}">
                <a16:creationId xmlns:a16="http://schemas.microsoft.com/office/drawing/2014/main" id="{51CC2FB2-1290-49FC-EBD7-5578EF44D7AA}"/>
              </a:ext>
            </a:extLst>
          </p:cNvPr>
          <p:cNvSpPr>
            <a:spLocks noGrp="1"/>
          </p:cNvSpPr>
          <p:nvPr>
            <p:ph type="sldNum" sz="quarter" idx="4"/>
          </p:nvPr>
        </p:nvSpPr>
        <p:spPr>
          <a:xfrm>
            <a:off x="462926" y="6356051"/>
            <a:ext cx="667912" cy="222641"/>
          </a:xfrm>
          <a:prstGeom prst="rect">
            <a:avLst/>
          </a:prstGeom>
        </p:spPr>
        <p:txBody>
          <a:bodyPr vert="horz" lIns="0" tIns="0" rIns="0" bIns="0" rtlCol="0" anchor="t" anchorCtr="0"/>
          <a:lstStyle>
            <a:lvl1pPr algn="r">
              <a:defRPr sz="1100" b="1">
                <a:solidFill>
                  <a:schemeClr val="tx1"/>
                </a:solidFill>
              </a:defRPr>
            </a:lvl1pPr>
          </a:lstStyle>
          <a:p>
            <a:pPr algn="l"/>
            <a:r>
              <a:rPr lang="de-DE"/>
              <a:t>Seite </a:t>
            </a:r>
            <a:fld id="{116EDF81-E62B-6D4E-87B5-2A3890D58C7C}" type="slidenum">
              <a:rPr lang="de-DE" smtClean="0"/>
              <a:pPr algn="l"/>
              <a:t>‹Nr.›</a:t>
            </a:fld>
            <a:endParaRPr lang="de-DE" dirty="0"/>
          </a:p>
        </p:txBody>
      </p:sp>
      <p:sp>
        <p:nvSpPr>
          <p:cNvPr id="7" name="Textfeld 6">
            <a:extLst>
              <a:ext uri="{FF2B5EF4-FFF2-40B4-BE49-F238E27FC236}">
                <a16:creationId xmlns:a16="http://schemas.microsoft.com/office/drawing/2014/main" id="{1908D36F-7AE3-D404-4941-B0E8447A3B80}"/>
              </a:ext>
            </a:extLst>
          </p:cNvPr>
          <p:cNvSpPr txBox="1"/>
          <p:nvPr userDrawn="1"/>
        </p:nvSpPr>
        <p:spPr>
          <a:xfrm>
            <a:off x="1237667" y="6354257"/>
            <a:ext cx="5091328" cy="169277"/>
          </a:xfrm>
          <a:prstGeom prst="rect">
            <a:avLst/>
          </a:prstGeom>
          <a:noFill/>
        </p:spPr>
        <p:txBody>
          <a:bodyPr wrap="square" lIns="0" tIns="0" rIns="0" bIns="0" rtlCol="0">
            <a:spAutoFit/>
          </a:bodyPr>
          <a:lstStyle/>
          <a:p>
            <a:pPr algn="l"/>
            <a:r>
              <a:rPr lang="de-DE" sz="1100" b="0" dirty="0">
                <a:solidFill>
                  <a:schemeClr val="tx2"/>
                </a:solidFill>
              </a:rPr>
              <a:t>IkKa – Instrumente für die kommunale Klimaschutzarbeit – Etappen-Rucksack</a:t>
            </a:r>
            <a:r>
              <a:rPr lang="de-DE" sz="1100" b="0" baseline="0" dirty="0">
                <a:solidFill>
                  <a:schemeClr val="tx2"/>
                </a:solidFill>
              </a:rPr>
              <a:t> </a:t>
            </a:r>
            <a:endParaRPr lang="de-DE" sz="1100" b="0" dirty="0">
              <a:solidFill>
                <a:schemeClr val="tx2"/>
              </a:solidFill>
            </a:endParaRPr>
          </a:p>
        </p:txBody>
      </p:sp>
    </p:spTree>
    <p:extLst>
      <p:ext uri="{BB962C8B-B14F-4D97-AF65-F5344CB8AC3E}">
        <p14:creationId xmlns:p14="http://schemas.microsoft.com/office/powerpoint/2010/main" val="663844951"/>
      </p:ext>
    </p:extLst>
  </p:cSld>
  <p:clrMapOvr>
    <a:masterClrMapping/>
  </p:clrMapOvr>
  <p:extLst>
    <p:ext uri="{DCECCB84-F9BA-43D5-87BE-67443E8EF086}">
      <p15:sldGuideLst xmlns:p15="http://schemas.microsoft.com/office/powerpoint/2012/main">
        <p15:guide id="1" orient="horz" pos="913"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Nur Titel">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10211770-D169-659B-B9E7-987A438A1FF3}"/>
              </a:ext>
            </a:extLst>
          </p:cNvPr>
          <p:cNvSpPr/>
          <p:nvPr userDrawn="1"/>
        </p:nvSpPr>
        <p:spPr>
          <a:xfrm>
            <a:off x="1111826" y="1"/>
            <a:ext cx="11080173" cy="1111826"/>
          </a:xfrm>
          <a:prstGeom prst="rect">
            <a:avLst/>
          </a:prstGeom>
          <a:solidFill>
            <a:srgbClr val="2A2E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 name="Titel 1">
            <a:extLst>
              <a:ext uri="{FF2B5EF4-FFF2-40B4-BE49-F238E27FC236}">
                <a16:creationId xmlns:a16="http://schemas.microsoft.com/office/drawing/2014/main" id="{B9F9AD72-2DC2-D1A8-BF18-1DFA7ABFE5C5}"/>
              </a:ext>
            </a:extLst>
          </p:cNvPr>
          <p:cNvSpPr>
            <a:spLocks noGrp="1"/>
          </p:cNvSpPr>
          <p:nvPr>
            <p:ph type="title"/>
          </p:nvPr>
        </p:nvSpPr>
        <p:spPr>
          <a:xfrm>
            <a:off x="1211068" y="318907"/>
            <a:ext cx="10515600" cy="557139"/>
          </a:xfrm>
          <a:prstGeom prst="rect">
            <a:avLst/>
          </a:prstGeom>
        </p:spPr>
        <p:txBody>
          <a:bodyPr>
            <a:normAutofit/>
          </a:bodyPr>
          <a:lstStyle>
            <a:lvl1pPr>
              <a:defRPr sz="2800">
                <a:solidFill>
                  <a:schemeClr val="bg1"/>
                </a:solidFill>
              </a:defRPr>
            </a:lvl1pPr>
          </a:lstStyle>
          <a:p>
            <a:r>
              <a:rPr lang="de-DE" dirty="0"/>
              <a:t>Mastertitelformat bearbeiten</a:t>
            </a:r>
          </a:p>
        </p:txBody>
      </p:sp>
      <p:pic>
        <p:nvPicPr>
          <p:cNvPr id="13" name="Grafik 12">
            <a:extLst>
              <a:ext uri="{FF2B5EF4-FFF2-40B4-BE49-F238E27FC236}">
                <a16:creationId xmlns:a16="http://schemas.microsoft.com/office/drawing/2014/main" id="{D6D83FA3-1069-E94E-62B2-9669B111A63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1112400" cy="1112400"/>
          </a:xfrm>
          <a:prstGeom prst="rect">
            <a:avLst/>
          </a:prstGeom>
        </p:spPr>
      </p:pic>
      <p:sp>
        <p:nvSpPr>
          <p:cNvPr id="2" name="Foliennummernplatzhalter 5">
            <a:extLst>
              <a:ext uri="{FF2B5EF4-FFF2-40B4-BE49-F238E27FC236}">
                <a16:creationId xmlns:a16="http://schemas.microsoft.com/office/drawing/2014/main" id="{182EF6AC-434B-4747-3F79-8CC75CE77C5C}"/>
              </a:ext>
            </a:extLst>
          </p:cNvPr>
          <p:cNvSpPr>
            <a:spLocks noGrp="1"/>
          </p:cNvSpPr>
          <p:nvPr>
            <p:ph type="sldNum" sz="quarter" idx="4"/>
          </p:nvPr>
        </p:nvSpPr>
        <p:spPr>
          <a:xfrm>
            <a:off x="462926" y="6356051"/>
            <a:ext cx="667912" cy="222641"/>
          </a:xfrm>
          <a:prstGeom prst="rect">
            <a:avLst/>
          </a:prstGeom>
        </p:spPr>
        <p:txBody>
          <a:bodyPr vert="horz" lIns="0" tIns="0" rIns="0" bIns="0" rtlCol="0" anchor="t" anchorCtr="0"/>
          <a:lstStyle>
            <a:lvl1pPr algn="r">
              <a:defRPr sz="1100" b="1">
                <a:solidFill>
                  <a:schemeClr val="tx1"/>
                </a:solidFill>
              </a:defRPr>
            </a:lvl1pPr>
          </a:lstStyle>
          <a:p>
            <a:pPr algn="l"/>
            <a:r>
              <a:rPr lang="de-DE"/>
              <a:t>Seite </a:t>
            </a:r>
            <a:fld id="{116EDF81-E62B-6D4E-87B5-2A3890D58C7C}" type="slidenum">
              <a:rPr lang="de-DE" smtClean="0"/>
              <a:pPr algn="l"/>
              <a:t>‹Nr.›</a:t>
            </a:fld>
            <a:endParaRPr lang="de-DE" dirty="0"/>
          </a:p>
        </p:txBody>
      </p:sp>
      <p:sp>
        <p:nvSpPr>
          <p:cNvPr id="6" name="Textfeld 5">
            <a:extLst>
              <a:ext uri="{FF2B5EF4-FFF2-40B4-BE49-F238E27FC236}">
                <a16:creationId xmlns:a16="http://schemas.microsoft.com/office/drawing/2014/main" id="{7FB3D861-2A3E-CAD1-4693-996A0C6A2D4E}"/>
              </a:ext>
            </a:extLst>
          </p:cNvPr>
          <p:cNvSpPr txBox="1"/>
          <p:nvPr userDrawn="1"/>
        </p:nvSpPr>
        <p:spPr>
          <a:xfrm>
            <a:off x="1237667" y="6354257"/>
            <a:ext cx="5091328" cy="169277"/>
          </a:xfrm>
          <a:prstGeom prst="rect">
            <a:avLst/>
          </a:prstGeom>
          <a:noFill/>
        </p:spPr>
        <p:txBody>
          <a:bodyPr wrap="square" lIns="0" tIns="0" rIns="0" bIns="0" rtlCol="0">
            <a:spAutoFit/>
          </a:bodyPr>
          <a:lstStyle/>
          <a:p>
            <a:pPr algn="l"/>
            <a:r>
              <a:rPr lang="de-DE" sz="1100" b="0" dirty="0">
                <a:solidFill>
                  <a:schemeClr val="tx2"/>
                </a:solidFill>
              </a:rPr>
              <a:t>IkKa – Instrumente für die kommunale Klimaschutzarbeit – Etappen-Rucksack</a:t>
            </a:r>
            <a:r>
              <a:rPr lang="de-DE" sz="1100" b="0" baseline="0" dirty="0">
                <a:solidFill>
                  <a:schemeClr val="tx2"/>
                </a:solidFill>
              </a:rPr>
              <a:t> </a:t>
            </a:r>
            <a:endParaRPr lang="de-DE" sz="1100" b="0" dirty="0">
              <a:solidFill>
                <a:schemeClr val="tx2"/>
              </a:solidFill>
            </a:endParaRPr>
          </a:p>
        </p:txBody>
      </p:sp>
    </p:spTree>
    <p:extLst>
      <p:ext uri="{BB962C8B-B14F-4D97-AF65-F5344CB8AC3E}">
        <p14:creationId xmlns:p14="http://schemas.microsoft.com/office/powerpoint/2010/main" val="2977819879"/>
      </p:ext>
    </p:extLst>
  </p:cSld>
  <p:clrMapOvr>
    <a:masterClrMapping/>
  </p:clrMapOvr>
  <p:extLst>
    <p:ext uri="{DCECCB84-F9BA-43D5-87BE-67443E8EF086}">
      <p15:sldGuideLst xmlns:p15="http://schemas.microsoft.com/office/powerpoint/2012/main">
        <p15:guide id="1" orient="horz" pos="913"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theme" Target="../theme/theme2.xml"/><Relationship Id="rId1" Type="http://schemas.openxmlformats.org/officeDocument/2006/relationships/slideLayout" Target="../slideLayouts/slideLayout24.xml"/><Relationship Id="rId6" Type="http://schemas.openxmlformats.org/officeDocument/2006/relationships/image" Target="../media/image37.png"/><Relationship Id="rId5" Type="http://schemas.openxmlformats.org/officeDocument/2006/relationships/image" Target="../media/image36.jpeg"/><Relationship Id="rId4" Type="http://schemas.openxmlformats.org/officeDocument/2006/relationships/image" Target="../media/image3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2974086"/>
      </p:ext>
    </p:extLst>
  </p:cSld>
  <p:clrMap bg1="lt1" tx1="dk1" bg2="lt2" tx2="dk2" accent1="accent1" accent2="accent2" accent3="accent3" accent4="accent4" accent5="accent5" accent6="accent6" hlink="hlink" folHlink="folHlink"/>
  <p:sldLayoutIdLst>
    <p:sldLayoutId id="2147483928" r:id="rId1"/>
    <p:sldLayoutId id="2147483945" r:id="rId2"/>
    <p:sldLayoutId id="2147483930" r:id="rId3"/>
    <p:sldLayoutId id="2147483942" r:id="rId4"/>
    <p:sldLayoutId id="2147483933" r:id="rId5"/>
    <p:sldLayoutId id="2147483927" r:id="rId6"/>
    <p:sldLayoutId id="2147483881" r:id="rId7"/>
    <p:sldLayoutId id="2147483932" r:id="rId8"/>
    <p:sldLayoutId id="2147483658" r:id="rId9"/>
    <p:sldLayoutId id="2147483662" r:id="rId10"/>
    <p:sldLayoutId id="2147483654" r:id="rId11"/>
    <p:sldLayoutId id="2147483934" r:id="rId12"/>
    <p:sldLayoutId id="2147483935" r:id="rId13"/>
    <p:sldLayoutId id="2147483929" r:id="rId14"/>
    <p:sldLayoutId id="2147483880" r:id="rId15"/>
    <p:sldLayoutId id="2147483665" r:id="rId16"/>
    <p:sldLayoutId id="2147483926" r:id="rId17"/>
    <p:sldLayoutId id="2147483937" r:id="rId18"/>
    <p:sldLayoutId id="2147483938" r:id="rId19"/>
    <p:sldLayoutId id="2147483936" r:id="rId20"/>
    <p:sldLayoutId id="2147483939" r:id="rId21"/>
    <p:sldLayoutId id="2147483940" r:id="rId22"/>
    <p:sldLayoutId id="2147483943" r:id="rId2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68DCE2B4-6F84-174A-8DFB-7FDE0702B3C1}"/>
              </a:ext>
            </a:extLst>
          </p:cNvPr>
          <p:cNvSpPr>
            <a:spLocks noGrp="1"/>
          </p:cNvSpPr>
          <p:nvPr>
            <p:ph type="sldNum" sz="quarter" idx="4"/>
          </p:nvPr>
        </p:nvSpPr>
        <p:spPr>
          <a:xfrm>
            <a:off x="410972" y="6446447"/>
            <a:ext cx="667912" cy="222641"/>
          </a:xfrm>
          <a:prstGeom prst="rect">
            <a:avLst/>
          </a:prstGeom>
        </p:spPr>
        <p:txBody>
          <a:bodyPr vert="horz" lIns="0" tIns="0" rIns="0" bIns="0" rtlCol="0" anchor="t" anchorCtr="0"/>
          <a:lstStyle>
            <a:lvl1pPr algn="r">
              <a:defRPr sz="1200" b="1">
                <a:solidFill>
                  <a:srgbClr val="8DC31A"/>
                </a:solidFill>
              </a:defRPr>
            </a:lvl1pPr>
          </a:lstStyle>
          <a:p>
            <a:pPr algn="l"/>
            <a:r>
              <a:rPr lang="de-DE" dirty="0"/>
              <a:t>Seite </a:t>
            </a:r>
            <a:fld id="{116EDF81-E62B-6D4E-87B5-2A3890D58C7C}" type="slidenum">
              <a:rPr lang="de-DE" smtClean="0"/>
              <a:pPr algn="l"/>
              <a:t>‹Nr.›</a:t>
            </a:fld>
            <a:endParaRPr lang="de-DE" dirty="0"/>
          </a:p>
        </p:txBody>
      </p:sp>
      <p:pic>
        <p:nvPicPr>
          <p:cNvPr id="8" name="Grafik 7">
            <a:extLst>
              <a:ext uri="{FF2B5EF4-FFF2-40B4-BE49-F238E27FC236}">
                <a16:creationId xmlns:a16="http://schemas.microsoft.com/office/drawing/2014/main" id="{CC27817D-62C6-6F44-BFA2-64D3470B220F}"/>
              </a:ext>
            </a:extLst>
          </p:cNvPr>
          <p:cNvPicPr>
            <a:picLocks noChangeAspect="1"/>
          </p:cNvPicPr>
          <p:nvPr userDrawn="1"/>
        </p:nvPicPr>
        <p:blipFill>
          <a:blip r:embed="rId3"/>
          <a:stretch>
            <a:fillRect/>
          </a:stretch>
        </p:blipFill>
        <p:spPr>
          <a:xfrm>
            <a:off x="8152528" y="6222108"/>
            <a:ext cx="375886" cy="375886"/>
          </a:xfrm>
          <a:prstGeom prst="rect">
            <a:avLst/>
          </a:prstGeom>
        </p:spPr>
      </p:pic>
      <p:sp>
        <p:nvSpPr>
          <p:cNvPr id="2" name="Textfeld 1">
            <a:extLst>
              <a:ext uri="{FF2B5EF4-FFF2-40B4-BE49-F238E27FC236}">
                <a16:creationId xmlns:a16="http://schemas.microsoft.com/office/drawing/2014/main" id="{A6616A7D-FA81-1749-8172-79CB4D23AFD9}"/>
              </a:ext>
            </a:extLst>
          </p:cNvPr>
          <p:cNvSpPr txBox="1"/>
          <p:nvPr userDrawn="1"/>
        </p:nvSpPr>
        <p:spPr>
          <a:xfrm>
            <a:off x="1133758" y="6447773"/>
            <a:ext cx="5091328" cy="184666"/>
          </a:xfrm>
          <a:prstGeom prst="rect">
            <a:avLst/>
          </a:prstGeom>
          <a:noFill/>
        </p:spPr>
        <p:txBody>
          <a:bodyPr wrap="square" lIns="0" tIns="0" rIns="0" bIns="0" rtlCol="0">
            <a:spAutoFit/>
          </a:bodyPr>
          <a:lstStyle/>
          <a:p>
            <a:pPr algn="l"/>
            <a:r>
              <a:rPr lang="de-DE" sz="1200" b="1" dirty="0">
                <a:solidFill>
                  <a:schemeClr val="tx2"/>
                </a:solidFill>
              </a:rPr>
              <a:t>IkKa – Instrumente für die kommunale Klimaschutzarbeit</a:t>
            </a:r>
            <a:r>
              <a:rPr lang="de-DE" sz="1200" b="1" baseline="0" dirty="0">
                <a:solidFill>
                  <a:schemeClr val="tx2"/>
                </a:solidFill>
              </a:rPr>
              <a:t> </a:t>
            </a:r>
            <a:endParaRPr lang="de-DE" sz="1200" dirty="0">
              <a:solidFill>
                <a:schemeClr val="tx2"/>
              </a:solidFill>
            </a:endParaRPr>
          </a:p>
        </p:txBody>
      </p:sp>
      <p:cxnSp>
        <p:nvCxnSpPr>
          <p:cNvPr id="12" name="Gerader Verbinder 11">
            <a:extLst>
              <a:ext uri="{FF2B5EF4-FFF2-40B4-BE49-F238E27FC236}">
                <a16:creationId xmlns:a16="http://schemas.microsoft.com/office/drawing/2014/main" id="{7A9D97B7-A5FE-433C-B830-F4680E37E3B2}"/>
              </a:ext>
            </a:extLst>
          </p:cNvPr>
          <p:cNvCxnSpPr>
            <a:cxnSpLocks/>
          </p:cNvCxnSpPr>
          <p:nvPr userDrawn="1"/>
        </p:nvCxnSpPr>
        <p:spPr>
          <a:xfrm>
            <a:off x="410972" y="6347464"/>
            <a:ext cx="7599172" cy="17178"/>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9" name="Grafik 8">
            <a:extLst>
              <a:ext uri="{FF2B5EF4-FFF2-40B4-BE49-F238E27FC236}">
                <a16:creationId xmlns:a16="http://schemas.microsoft.com/office/drawing/2014/main" id="{BFB6BBCD-AE33-4B9C-918A-EB353B22600F}"/>
              </a:ext>
            </a:extLst>
          </p:cNvPr>
          <p:cNvPicPr>
            <a:picLocks noChangeAspect="1"/>
          </p:cNvPicPr>
          <p:nvPr userDrawn="1"/>
        </p:nvPicPr>
        <p:blipFill>
          <a:blip r:embed="rId4"/>
          <a:stretch>
            <a:fillRect/>
          </a:stretch>
        </p:blipFill>
        <p:spPr>
          <a:xfrm>
            <a:off x="8721121" y="6206742"/>
            <a:ext cx="896767" cy="379170"/>
          </a:xfrm>
          <a:prstGeom prst="rect">
            <a:avLst/>
          </a:prstGeom>
        </p:spPr>
      </p:pic>
      <p:pic>
        <p:nvPicPr>
          <p:cNvPr id="3" name="Grafik 2">
            <a:extLst>
              <a:ext uri="{FF2B5EF4-FFF2-40B4-BE49-F238E27FC236}">
                <a16:creationId xmlns:a16="http://schemas.microsoft.com/office/drawing/2014/main" id="{2CDC48E8-6FB3-92A3-FBBF-CD69D64B7830}"/>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0242236" y="5842979"/>
            <a:ext cx="1949764" cy="1008969"/>
          </a:xfrm>
          <a:prstGeom prst="rect">
            <a:avLst/>
          </a:prstGeom>
          <a:noFill/>
          <a:ln>
            <a:noFill/>
          </a:ln>
        </p:spPr>
      </p:pic>
      <p:pic>
        <p:nvPicPr>
          <p:cNvPr id="4" name="Grafik 3">
            <a:extLst>
              <a:ext uri="{FF2B5EF4-FFF2-40B4-BE49-F238E27FC236}">
                <a16:creationId xmlns:a16="http://schemas.microsoft.com/office/drawing/2014/main" id="{5CFE729A-58B9-CB0A-4378-686FAE06F4C6}"/>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r="75087"/>
          <a:stretch/>
        </p:blipFill>
        <p:spPr bwMode="auto">
          <a:xfrm>
            <a:off x="9765924" y="6206742"/>
            <a:ext cx="377654" cy="375893"/>
          </a:xfrm>
          <a:prstGeom prst="rect">
            <a:avLst/>
          </a:prstGeom>
          <a:noFill/>
        </p:spPr>
      </p:pic>
    </p:spTree>
    <p:extLst>
      <p:ext uri="{BB962C8B-B14F-4D97-AF65-F5344CB8AC3E}">
        <p14:creationId xmlns:p14="http://schemas.microsoft.com/office/powerpoint/2010/main" val="1922143144"/>
      </p:ext>
    </p:extLst>
  </p:cSld>
  <p:clrMap bg1="lt1" tx1="dk1" bg2="lt2" tx2="dk2" accent1="accent1" accent2="accent2" accent3="accent3" accent4="accent4" accent5="accent5" accent6="accent6" hlink="hlink" folHlink="folHlink"/>
  <p:sldLayoutIdLst>
    <p:sldLayoutId id="2147483878" r:id="rId1"/>
  </p:sldLayoutIdLst>
  <p:hf hdr="0"/>
  <p:txStyles>
    <p:titleStyle>
      <a:lvl1pPr algn="l" defTabSz="914400" rtl="0" eaLnBrk="1" latinLnBrk="0" hangingPunct="1">
        <a:lnSpc>
          <a:spcPts val="2800"/>
        </a:lnSpc>
        <a:spcBef>
          <a:spcPct val="0"/>
        </a:spcBef>
        <a:buNone/>
        <a:defRPr sz="2800" kern="1200">
          <a:solidFill>
            <a:schemeClr val="tx2"/>
          </a:solidFill>
          <a:latin typeface="+mn-lt"/>
          <a:ea typeface="+mj-ea"/>
          <a:cs typeface="+mj-cs"/>
        </a:defRPr>
      </a:lvl1pPr>
    </p:titleStyle>
    <p:bodyStyle>
      <a:lvl1pPr marL="228600" indent="-228600" algn="l" defTabSz="914400" rtl="0" eaLnBrk="1" latinLnBrk="0" hangingPunct="1">
        <a:lnSpc>
          <a:spcPct val="90000"/>
        </a:lnSpc>
        <a:spcBef>
          <a:spcPts val="1000"/>
        </a:spcBef>
        <a:buClr>
          <a:schemeClr val="accent1"/>
        </a:buClr>
        <a:buSzPct val="100000"/>
        <a:buFont typeface="Arial" panose="020B0604020202020204" pitchFamily="34" charset="0"/>
        <a:buChar char="•"/>
        <a:tabLst/>
        <a:defRPr sz="2400" kern="1200">
          <a:solidFill>
            <a:schemeClr val="tx2"/>
          </a:solidFill>
          <a:latin typeface="+mn-lt"/>
          <a:ea typeface="+mn-ea"/>
          <a:cs typeface="+mn-cs"/>
        </a:defRPr>
      </a:lvl1pPr>
      <a:lvl2pPr marL="495300" indent="-225425" algn="l" defTabSz="914400" rtl="0" eaLnBrk="1" latinLnBrk="0" hangingPunct="1">
        <a:lnSpc>
          <a:spcPct val="90000"/>
        </a:lnSpc>
        <a:spcBef>
          <a:spcPts val="500"/>
        </a:spcBef>
        <a:buClr>
          <a:schemeClr val="tx1"/>
        </a:buClr>
        <a:buSzPct val="100000"/>
        <a:buFont typeface="Symbol" pitchFamily="2" charset="2"/>
        <a:buChar char="-"/>
        <a:tabLst/>
        <a:defRPr sz="2400" kern="1200">
          <a:solidFill>
            <a:schemeClr val="tx2"/>
          </a:solidFill>
          <a:latin typeface="+mn-lt"/>
          <a:ea typeface="+mn-ea"/>
          <a:cs typeface="+mn-cs"/>
        </a:defRPr>
      </a:lvl2pPr>
      <a:lvl3pPr marL="490538" indent="222250" algn="l" defTabSz="914400" rtl="0" eaLnBrk="1" latinLnBrk="0" hangingPunct="1">
        <a:lnSpc>
          <a:spcPct val="90000"/>
        </a:lnSpc>
        <a:spcBef>
          <a:spcPts val="500"/>
        </a:spcBef>
        <a:buFont typeface="Symbol" pitchFamily="2" charset="2"/>
        <a:buChar char="-"/>
        <a:tabLst/>
        <a:defRPr sz="2000" kern="1200">
          <a:solidFill>
            <a:schemeClr val="tx2"/>
          </a:solidFill>
          <a:latin typeface="+mn-lt"/>
          <a:ea typeface="+mn-ea"/>
          <a:cs typeface="+mn-cs"/>
        </a:defRPr>
      </a:lvl3pPr>
      <a:lvl4pPr marL="933450" indent="-212725" algn="l" defTabSz="914400" rtl="0" eaLnBrk="1" latinLnBrk="0" hangingPunct="1">
        <a:lnSpc>
          <a:spcPct val="90000"/>
        </a:lnSpc>
        <a:spcBef>
          <a:spcPts val="500"/>
        </a:spcBef>
        <a:buFont typeface="Symbol" pitchFamily="2" charset="2"/>
        <a:buChar char="-"/>
        <a:tabLst/>
        <a:defRPr sz="1800" kern="1200">
          <a:solidFill>
            <a:schemeClr val="tx2"/>
          </a:solidFill>
          <a:latin typeface="+mn-lt"/>
          <a:ea typeface="+mn-ea"/>
          <a:cs typeface="+mn-cs"/>
        </a:defRPr>
      </a:lvl4pPr>
      <a:lvl5pPr marL="933450" indent="-212725" algn="l" defTabSz="914400" rtl="0" eaLnBrk="1" latinLnBrk="0" hangingPunct="1">
        <a:lnSpc>
          <a:spcPct val="90000"/>
        </a:lnSpc>
        <a:spcBef>
          <a:spcPts val="500"/>
        </a:spcBef>
        <a:buFont typeface="Symbol" pitchFamily="2" charset="2"/>
        <a:buChar char="-"/>
        <a:tabLst/>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657">
          <p15:clr>
            <a:srgbClr val="F26B43"/>
          </p15:clr>
        </p15:guide>
        <p15:guide id="2" pos="257">
          <p15:clr>
            <a:srgbClr val="F26B43"/>
          </p15:clr>
        </p15:guide>
        <p15:guide id="9" pos="5337">
          <p15:clr>
            <a:srgbClr val="A4A3A4"/>
          </p15:clr>
        </p15:guide>
        <p15:guide id="17" orient="horz" pos="4201">
          <p15:clr>
            <a:srgbClr val="9FCC3B"/>
          </p15:clr>
        </p15:guide>
        <p15:guide id="27" orient="horz" pos="3748">
          <p15:clr>
            <a:srgbClr val="F26B43"/>
          </p15:clr>
        </p15:guide>
        <p15:guide id="28" orient="horz" pos="61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75.png"/><Relationship Id="rId4" Type="http://schemas.openxmlformats.org/officeDocument/2006/relationships/image" Target="../media/image74.png"/></Relationships>
</file>

<file path=ppt/slides/_rels/slide11.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78.png"/><Relationship Id="rId4" Type="http://schemas.openxmlformats.org/officeDocument/2006/relationships/image" Target="../media/image7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44.svg"/><Relationship Id="rId13" Type="http://schemas.openxmlformats.org/officeDocument/2006/relationships/image" Target="../media/image49.png"/><Relationship Id="rId18" Type="http://schemas.openxmlformats.org/officeDocument/2006/relationships/image" Target="../media/image54.png"/><Relationship Id="rId3" Type="http://schemas.openxmlformats.org/officeDocument/2006/relationships/image" Target="../media/image39.png"/><Relationship Id="rId7" Type="http://schemas.openxmlformats.org/officeDocument/2006/relationships/image" Target="../media/image43.png"/><Relationship Id="rId12" Type="http://schemas.openxmlformats.org/officeDocument/2006/relationships/image" Target="../media/image48.svg"/><Relationship Id="rId17" Type="http://schemas.openxmlformats.org/officeDocument/2006/relationships/image" Target="../media/image53.png"/><Relationship Id="rId2" Type="http://schemas.openxmlformats.org/officeDocument/2006/relationships/notesSlide" Target="../notesSlides/notesSlide3.xml"/><Relationship Id="rId16" Type="http://schemas.openxmlformats.org/officeDocument/2006/relationships/image" Target="../media/image52.svg"/><Relationship Id="rId1" Type="http://schemas.openxmlformats.org/officeDocument/2006/relationships/slideLayout" Target="../slideLayouts/slideLayout3.xml"/><Relationship Id="rId6" Type="http://schemas.openxmlformats.org/officeDocument/2006/relationships/image" Target="../media/image42.svg"/><Relationship Id="rId11" Type="http://schemas.openxmlformats.org/officeDocument/2006/relationships/image" Target="../media/image47.png"/><Relationship Id="rId5" Type="http://schemas.openxmlformats.org/officeDocument/2006/relationships/image" Target="../media/image41.png"/><Relationship Id="rId15" Type="http://schemas.openxmlformats.org/officeDocument/2006/relationships/image" Target="../media/image51.png"/><Relationship Id="rId10" Type="http://schemas.openxmlformats.org/officeDocument/2006/relationships/image" Target="../media/image46.svg"/><Relationship Id="rId4" Type="http://schemas.openxmlformats.org/officeDocument/2006/relationships/image" Target="../media/image40.svg"/><Relationship Id="rId9" Type="http://schemas.openxmlformats.org/officeDocument/2006/relationships/image" Target="../media/image45.png"/><Relationship Id="rId14" Type="http://schemas.openxmlformats.org/officeDocument/2006/relationships/image" Target="../media/image50.svg"/></Relationships>
</file>

<file path=ppt/slides/_rels/slide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58.svg"/><Relationship Id="rId5" Type="http://schemas.openxmlformats.org/officeDocument/2006/relationships/image" Target="../media/image57.png"/><Relationship Id="rId4" Type="http://schemas.openxmlformats.org/officeDocument/2006/relationships/image" Target="../media/image56.png"/></Relationships>
</file>

<file path=ppt/slides/_rels/slide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openxmlformats.org/officeDocument/2006/relationships/image" Target="../media/image66.svg"/><Relationship Id="rId3" Type="http://schemas.openxmlformats.org/officeDocument/2006/relationships/image" Target="../media/image61.png"/><Relationship Id="rId7" Type="http://schemas.openxmlformats.org/officeDocument/2006/relationships/image" Target="../media/image65.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64.svg"/><Relationship Id="rId5" Type="http://schemas.openxmlformats.org/officeDocument/2006/relationships/image" Target="../media/image63.png"/><Relationship Id="rId10" Type="http://schemas.openxmlformats.org/officeDocument/2006/relationships/image" Target="../media/image68.svg"/><Relationship Id="rId4" Type="http://schemas.openxmlformats.org/officeDocument/2006/relationships/image" Target="../media/image62.svg"/><Relationship Id="rId9" Type="http://schemas.openxmlformats.org/officeDocument/2006/relationships/image" Target="../media/image67.png"/></Relationships>
</file>

<file path=ppt/slides/_rels/slide8.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72.png"/><Relationship Id="rId4" Type="http://schemas.openxmlformats.org/officeDocument/2006/relationships/image" Target="../media/image7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91EC76C2-43B2-6C81-6D2C-73E634AA3011}"/>
              </a:ext>
            </a:extLst>
          </p:cNvPr>
          <p:cNvSpPr txBox="1">
            <a:spLocks/>
          </p:cNvSpPr>
          <p:nvPr/>
        </p:nvSpPr>
        <p:spPr>
          <a:xfrm>
            <a:off x="381000" y="1965151"/>
            <a:ext cx="10515600" cy="88121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1" kern="1200">
                <a:solidFill>
                  <a:srgbClr val="7ABAA3"/>
                </a:solidFill>
                <a:latin typeface="+mj-lt"/>
                <a:ea typeface="+mj-ea"/>
                <a:cs typeface="+mj-cs"/>
              </a:defRPr>
            </a:lvl1pPr>
          </a:lstStyle>
          <a:p>
            <a:r>
              <a:rPr lang="de-DE" dirty="0"/>
              <a:t>Foliensatz Anwendungsbereich definieren</a:t>
            </a:r>
          </a:p>
        </p:txBody>
      </p:sp>
    </p:spTree>
    <p:extLst>
      <p:ext uri="{BB962C8B-B14F-4D97-AF65-F5344CB8AC3E}">
        <p14:creationId xmlns:p14="http://schemas.microsoft.com/office/powerpoint/2010/main" val="41543664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F9D84CFF-6C38-B5DE-7744-84D8BB3DCC3D}"/>
              </a:ext>
            </a:extLst>
          </p:cNvPr>
          <p:cNvSpPr>
            <a:spLocks noGrp="1"/>
          </p:cNvSpPr>
          <p:nvPr>
            <p:ph type="sldNum" sz="quarter" idx="4"/>
          </p:nvPr>
        </p:nvSpPr>
        <p:spPr/>
        <p:txBody>
          <a:bodyPr/>
          <a:lstStyle/>
          <a:p>
            <a:pPr algn="l"/>
            <a:r>
              <a:rPr lang="de-DE"/>
              <a:t>Seite </a:t>
            </a:r>
            <a:fld id="{116EDF81-E62B-6D4E-87B5-2A3890D58C7C}" type="slidenum">
              <a:rPr lang="de-DE" smtClean="0"/>
              <a:pPr algn="l"/>
              <a:t>10</a:t>
            </a:fld>
            <a:endParaRPr lang="de-DE" dirty="0"/>
          </a:p>
        </p:txBody>
      </p:sp>
      <p:sp>
        <p:nvSpPr>
          <p:cNvPr id="4" name="Titel 1">
            <a:extLst>
              <a:ext uri="{FF2B5EF4-FFF2-40B4-BE49-F238E27FC236}">
                <a16:creationId xmlns:a16="http://schemas.microsoft.com/office/drawing/2014/main" id="{5C7A7678-8349-55C7-2BB2-6226896289B7}"/>
              </a:ext>
            </a:extLst>
          </p:cNvPr>
          <p:cNvSpPr>
            <a:spLocks noGrp="1"/>
          </p:cNvSpPr>
          <p:nvPr>
            <p:ph type="title"/>
          </p:nvPr>
        </p:nvSpPr>
        <p:spPr>
          <a:xfrm>
            <a:off x="1211068" y="318907"/>
            <a:ext cx="10515600" cy="557139"/>
          </a:xfrm>
        </p:spPr>
        <p:txBody>
          <a:bodyPr/>
          <a:lstStyle/>
          <a:p>
            <a:r>
              <a:rPr lang="de-DE" dirty="0"/>
              <a:t>System- und Bilanzgrenzen: Varianten „Erweitert“</a:t>
            </a:r>
          </a:p>
        </p:txBody>
      </p:sp>
      <p:pic>
        <p:nvPicPr>
          <p:cNvPr id="2" name="Grafik 1">
            <a:extLst>
              <a:ext uri="{FF2B5EF4-FFF2-40B4-BE49-F238E27FC236}">
                <a16:creationId xmlns:a16="http://schemas.microsoft.com/office/drawing/2014/main" id="{12F9ED8F-8632-E4AF-B5DB-95408E2BA39E}"/>
              </a:ext>
            </a:extLst>
          </p:cNvPr>
          <p:cNvPicPr>
            <a:picLocks noChangeAspect="1"/>
          </p:cNvPicPr>
          <p:nvPr/>
        </p:nvPicPr>
        <p:blipFill>
          <a:blip r:embed="rId3"/>
          <a:stretch>
            <a:fillRect/>
          </a:stretch>
        </p:blipFill>
        <p:spPr>
          <a:xfrm>
            <a:off x="1010831" y="1290621"/>
            <a:ext cx="4526265" cy="2736000"/>
          </a:xfrm>
          <a:prstGeom prst="rect">
            <a:avLst/>
          </a:prstGeom>
        </p:spPr>
      </p:pic>
      <p:pic>
        <p:nvPicPr>
          <p:cNvPr id="5" name="Grafik 4">
            <a:extLst>
              <a:ext uri="{FF2B5EF4-FFF2-40B4-BE49-F238E27FC236}">
                <a16:creationId xmlns:a16="http://schemas.microsoft.com/office/drawing/2014/main" id="{B9BE8400-2C76-A522-6CD0-CE1CC2E41DD9}"/>
              </a:ext>
            </a:extLst>
          </p:cNvPr>
          <p:cNvPicPr>
            <a:picLocks noChangeAspect="1"/>
          </p:cNvPicPr>
          <p:nvPr/>
        </p:nvPicPr>
        <p:blipFill>
          <a:blip r:embed="rId4"/>
          <a:stretch>
            <a:fillRect/>
          </a:stretch>
        </p:blipFill>
        <p:spPr>
          <a:xfrm>
            <a:off x="6009551" y="1290621"/>
            <a:ext cx="4526272" cy="2736000"/>
          </a:xfrm>
          <a:prstGeom prst="rect">
            <a:avLst/>
          </a:prstGeom>
        </p:spPr>
      </p:pic>
      <p:pic>
        <p:nvPicPr>
          <p:cNvPr id="6" name="Grafik 5">
            <a:extLst>
              <a:ext uri="{FF2B5EF4-FFF2-40B4-BE49-F238E27FC236}">
                <a16:creationId xmlns:a16="http://schemas.microsoft.com/office/drawing/2014/main" id="{1E9014A9-6D50-F1E7-E892-22FB7437FA41}"/>
              </a:ext>
            </a:extLst>
          </p:cNvPr>
          <p:cNvPicPr>
            <a:picLocks noChangeAspect="1"/>
          </p:cNvPicPr>
          <p:nvPr/>
        </p:nvPicPr>
        <p:blipFill>
          <a:blip r:embed="rId5"/>
          <a:stretch>
            <a:fillRect/>
          </a:stretch>
        </p:blipFill>
        <p:spPr>
          <a:xfrm>
            <a:off x="6009551" y="4083771"/>
            <a:ext cx="4526272" cy="2736000"/>
          </a:xfrm>
          <a:prstGeom prst="rect">
            <a:avLst/>
          </a:prstGeom>
        </p:spPr>
      </p:pic>
    </p:spTree>
    <p:extLst>
      <p:ext uri="{BB962C8B-B14F-4D97-AF65-F5344CB8AC3E}">
        <p14:creationId xmlns:p14="http://schemas.microsoft.com/office/powerpoint/2010/main" val="10864966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F9D84CFF-6C38-B5DE-7744-84D8BB3DCC3D}"/>
              </a:ext>
            </a:extLst>
          </p:cNvPr>
          <p:cNvSpPr>
            <a:spLocks noGrp="1"/>
          </p:cNvSpPr>
          <p:nvPr>
            <p:ph type="sldNum" sz="quarter" idx="4"/>
          </p:nvPr>
        </p:nvSpPr>
        <p:spPr/>
        <p:txBody>
          <a:bodyPr/>
          <a:lstStyle/>
          <a:p>
            <a:pPr algn="l"/>
            <a:r>
              <a:rPr lang="de-DE"/>
              <a:t>Seite </a:t>
            </a:r>
            <a:fld id="{116EDF81-E62B-6D4E-87B5-2A3890D58C7C}" type="slidenum">
              <a:rPr lang="de-DE" smtClean="0"/>
              <a:pPr algn="l"/>
              <a:t>11</a:t>
            </a:fld>
            <a:endParaRPr lang="de-DE" dirty="0"/>
          </a:p>
        </p:txBody>
      </p:sp>
      <p:sp>
        <p:nvSpPr>
          <p:cNvPr id="4" name="Titel 1">
            <a:extLst>
              <a:ext uri="{FF2B5EF4-FFF2-40B4-BE49-F238E27FC236}">
                <a16:creationId xmlns:a16="http://schemas.microsoft.com/office/drawing/2014/main" id="{5C7A7678-8349-55C7-2BB2-6226896289B7}"/>
              </a:ext>
            </a:extLst>
          </p:cNvPr>
          <p:cNvSpPr>
            <a:spLocks noGrp="1"/>
          </p:cNvSpPr>
          <p:nvPr>
            <p:ph type="title"/>
          </p:nvPr>
        </p:nvSpPr>
        <p:spPr>
          <a:xfrm>
            <a:off x="1211068" y="318907"/>
            <a:ext cx="10515600" cy="557139"/>
          </a:xfrm>
        </p:spPr>
        <p:txBody>
          <a:bodyPr/>
          <a:lstStyle/>
          <a:p>
            <a:r>
              <a:rPr lang="de-DE" dirty="0"/>
              <a:t>System- und Bilanzgrenzen: Varianten „Umfänglich“</a:t>
            </a:r>
          </a:p>
        </p:txBody>
      </p:sp>
      <p:pic>
        <p:nvPicPr>
          <p:cNvPr id="18" name="Grafik 17">
            <a:extLst>
              <a:ext uri="{FF2B5EF4-FFF2-40B4-BE49-F238E27FC236}">
                <a16:creationId xmlns:a16="http://schemas.microsoft.com/office/drawing/2014/main" id="{B694779E-DAB5-00AF-A5A2-ABF6E32F7282}"/>
              </a:ext>
            </a:extLst>
          </p:cNvPr>
          <p:cNvPicPr>
            <a:picLocks noChangeAspect="1"/>
          </p:cNvPicPr>
          <p:nvPr/>
        </p:nvPicPr>
        <p:blipFill>
          <a:blip r:embed="rId3"/>
          <a:stretch>
            <a:fillRect/>
          </a:stretch>
        </p:blipFill>
        <p:spPr>
          <a:xfrm>
            <a:off x="1035050" y="1302051"/>
            <a:ext cx="4526265" cy="2736000"/>
          </a:xfrm>
          <a:prstGeom prst="rect">
            <a:avLst/>
          </a:prstGeom>
        </p:spPr>
      </p:pic>
      <p:pic>
        <p:nvPicPr>
          <p:cNvPr id="19" name="Grafik 18">
            <a:extLst>
              <a:ext uri="{FF2B5EF4-FFF2-40B4-BE49-F238E27FC236}">
                <a16:creationId xmlns:a16="http://schemas.microsoft.com/office/drawing/2014/main" id="{BC56D18C-532B-133A-6923-CF513980811F}"/>
              </a:ext>
            </a:extLst>
          </p:cNvPr>
          <p:cNvPicPr>
            <a:picLocks noChangeAspect="1"/>
          </p:cNvPicPr>
          <p:nvPr/>
        </p:nvPicPr>
        <p:blipFill>
          <a:blip r:embed="rId4"/>
          <a:stretch>
            <a:fillRect/>
          </a:stretch>
        </p:blipFill>
        <p:spPr>
          <a:xfrm>
            <a:off x="6017171" y="1302051"/>
            <a:ext cx="4526265" cy="2736000"/>
          </a:xfrm>
          <a:prstGeom prst="rect">
            <a:avLst/>
          </a:prstGeom>
        </p:spPr>
      </p:pic>
      <p:pic>
        <p:nvPicPr>
          <p:cNvPr id="33" name="Grafik 32">
            <a:extLst>
              <a:ext uri="{FF2B5EF4-FFF2-40B4-BE49-F238E27FC236}">
                <a16:creationId xmlns:a16="http://schemas.microsoft.com/office/drawing/2014/main" id="{612A84B7-CCF2-8D94-BFB7-3B2EC2363B1A}"/>
              </a:ext>
            </a:extLst>
          </p:cNvPr>
          <p:cNvPicPr>
            <a:picLocks noChangeAspect="1"/>
          </p:cNvPicPr>
          <p:nvPr/>
        </p:nvPicPr>
        <p:blipFill>
          <a:blip r:embed="rId5"/>
          <a:stretch>
            <a:fillRect/>
          </a:stretch>
        </p:blipFill>
        <p:spPr>
          <a:xfrm>
            <a:off x="6040031" y="4083771"/>
            <a:ext cx="4526265" cy="2736000"/>
          </a:xfrm>
          <a:prstGeom prst="rect">
            <a:avLst/>
          </a:prstGeom>
        </p:spPr>
      </p:pic>
    </p:spTree>
    <p:extLst>
      <p:ext uri="{BB962C8B-B14F-4D97-AF65-F5344CB8AC3E}">
        <p14:creationId xmlns:p14="http://schemas.microsoft.com/office/powerpoint/2010/main" val="41660628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2905146F-766E-78C0-DB3A-3C6BBE31B6E6}"/>
              </a:ext>
            </a:extLst>
          </p:cNvPr>
          <p:cNvSpPr txBox="1">
            <a:spLocks/>
          </p:cNvSpPr>
          <p:nvPr/>
        </p:nvSpPr>
        <p:spPr>
          <a:xfrm>
            <a:off x="410972" y="481211"/>
            <a:ext cx="10658475" cy="628812"/>
          </a:xfrm>
          <a:prstGeom prst="rect">
            <a:avLst/>
          </a:prstGeom>
        </p:spPr>
        <p:txBody>
          <a:bodyPr vert="horz" lIns="0" tIns="0" rIns="0" bIns="0" rtlCol="0" anchor="ctr" anchorCtr="0">
            <a:noAutofit/>
          </a:bodyPr>
          <a:lstStyle>
            <a:lvl1pPr algn="l" defTabSz="914400" rtl="0" eaLnBrk="1" latinLnBrk="0" hangingPunct="1">
              <a:lnSpc>
                <a:spcPts val="4700"/>
              </a:lnSpc>
              <a:spcBef>
                <a:spcPct val="0"/>
              </a:spcBef>
              <a:buNone/>
              <a:defRPr sz="4300" b="1" kern="1200">
                <a:solidFill>
                  <a:schemeClr val="tx1">
                    <a:lumMod val="65000"/>
                    <a:lumOff val="35000"/>
                  </a:schemeClr>
                </a:solidFill>
                <a:latin typeface="+mn-lt"/>
                <a:ea typeface="+mj-ea"/>
                <a:cs typeface="+mj-cs"/>
              </a:defRPr>
            </a:lvl1pPr>
          </a:lstStyle>
          <a:p>
            <a:pPr>
              <a:defRPr/>
            </a:pPr>
            <a:r>
              <a:rPr lang="de-DE" sz="2800" dirty="0">
                <a:solidFill>
                  <a:schemeClr val="bg1"/>
                </a:solidFill>
                <a:latin typeface="Calibri" panose="020F0502020204030204"/>
              </a:rPr>
              <a:t>Kontakt</a:t>
            </a:r>
            <a:endParaRPr kumimoji="0" lang="de-DE" sz="2800" b="1" i="0" u="none" strike="noStrike" kern="1200" cap="none" spc="0" normalizeH="0" baseline="0" noProof="0" dirty="0">
              <a:ln>
                <a:noFill/>
              </a:ln>
              <a:solidFill>
                <a:schemeClr val="bg1"/>
              </a:solidFill>
              <a:effectLst/>
              <a:uLnTx/>
              <a:uFillTx/>
              <a:latin typeface="Calibri" panose="020F0502020204030204"/>
              <a:ea typeface="+mj-ea"/>
              <a:cs typeface="+mj-cs"/>
            </a:endParaRPr>
          </a:p>
        </p:txBody>
      </p:sp>
      <p:sp>
        <p:nvSpPr>
          <p:cNvPr id="13" name="Textfeld 12">
            <a:extLst>
              <a:ext uri="{FF2B5EF4-FFF2-40B4-BE49-F238E27FC236}">
                <a16:creationId xmlns:a16="http://schemas.microsoft.com/office/drawing/2014/main" id="{1762D312-DCD5-6208-6A50-F72B50B9EB17}"/>
              </a:ext>
            </a:extLst>
          </p:cNvPr>
          <p:cNvSpPr txBox="1"/>
          <p:nvPr/>
        </p:nvSpPr>
        <p:spPr>
          <a:xfrm>
            <a:off x="233346" y="3429000"/>
            <a:ext cx="3594271" cy="773032"/>
          </a:xfrm>
          <a:prstGeom prst="rect">
            <a:avLst/>
          </a:prstGeom>
          <a:noFill/>
        </p:spPr>
        <p:txBody>
          <a:bodyPr wrap="square">
            <a:spAutoFit/>
          </a:bodyPr>
          <a:lstStyle/>
          <a:p>
            <a:pPr lvl="0">
              <a:lnSpc>
                <a:spcPct val="107000"/>
              </a:lnSpc>
            </a:pPr>
            <a:r>
              <a:rPr lang="de-DE" sz="1400" b="1" dirty="0">
                <a:solidFill>
                  <a:schemeClr val="bg1"/>
                </a:solidFill>
                <a:effectLst/>
                <a:latin typeface="+mj-lt"/>
                <a:ea typeface="Calibri" panose="020F0502020204030204" pitchFamily="34" charset="0"/>
                <a:cs typeface="Times New Roman" panose="02020603050405020304" pitchFamily="18" charset="0"/>
              </a:rPr>
              <a:t>Benjamin Gugel </a:t>
            </a:r>
          </a:p>
          <a:p>
            <a:pPr lvl="0">
              <a:lnSpc>
                <a:spcPct val="107000"/>
              </a:lnSpc>
            </a:pPr>
            <a:r>
              <a:rPr lang="de-DE" sz="1400" dirty="0">
                <a:solidFill>
                  <a:schemeClr val="bg1"/>
                </a:solidFill>
                <a:latin typeface="+mj-lt"/>
                <a:ea typeface="Calibri" panose="020F0502020204030204" pitchFamily="34" charset="0"/>
                <a:cs typeface="Times New Roman" panose="02020603050405020304" pitchFamily="18" charset="0"/>
              </a:rPr>
              <a:t>Telefon: </a:t>
            </a:r>
            <a:r>
              <a:rPr lang="de-DE" sz="1400" dirty="0">
                <a:solidFill>
                  <a:schemeClr val="bg1"/>
                </a:solidFill>
                <a:effectLst/>
                <a:latin typeface="+mj-lt"/>
                <a:ea typeface="Calibri" panose="020F0502020204030204" pitchFamily="34" charset="0"/>
                <a:cs typeface="Times New Roman" panose="02020603050405020304" pitchFamily="18" charset="0"/>
              </a:rPr>
              <a:t>06221 47 67-43</a:t>
            </a:r>
          </a:p>
          <a:p>
            <a:pPr lvl="0">
              <a:lnSpc>
                <a:spcPct val="107000"/>
              </a:lnSpc>
            </a:pPr>
            <a:r>
              <a:rPr lang="de-DE" sz="1400" dirty="0">
                <a:solidFill>
                  <a:schemeClr val="bg1"/>
                </a:solidFill>
                <a:latin typeface="+mj-lt"/>
                <a:ea typeface="Calibri" panose="020F0502020204030204" pitchFamily="34" charset="0"/>
                <a:cs typeface="Times New Roman" panose="02020603050405020304" pitchFamily="18" charset="0"/>
              </a:rPr>
              <a:t>E-Mail: </a:t>
            </a:r>
            <a:r>
              <a:rPr lang="de-DE" sz="1400" dirty="0">
                <a:solidFill>
                  <a:schemeClr val="bg1"/>
                </a:solidFill>
                <a:effectLst/>
                <a:latin typeface="+mj-lt"/>
                <a:ea typeface="Calibri" panose="020F0502020204030204" pitchFamily="34" charset="0"/>
                <a:cs typeface="Times New Roman" panose="02020603050405020304" pitchFamily="18" charset="0"/>
              </a:rPr>
              <a:t>benjamin.gugel@ifeu.de</a:t>
            </a:r>
          </a:p>
        </p:txBody>
      </p:sp>
      <p:sp>
        <p:nvSpPr>
          <p:cNvPr id="14" name="Textfeld 13">
            <a:extLst>
              <a:ext uri="{FF2B5EF4-FFF2-40B4-BE49-F238E27FC236}">
                <a16:creationId xmlns:a16="http://schemas.microsoft.com/office/drawing/2014/main" id="{CB4BDBF8-26A9-CAC5-292A-1A883B948647}"/>
              </a:ext>
            </a:extLst>
          </p:cNvPr>
          <p:cNvSpPr txBox="1"/>
          <p:nvPr/>
        </p:nvSpPr>
        <p:spPr>
          <a:xfrm>
            <a:off x="3827617" y="3429000"/>
            <a:ext cx="3594271" cy="773032"/>
          </a:xfrm>
          <a:prstGeom prst="rect">
            <a:avLst/>
          </a:prstGeom>
          <a:noFill/>
        </p:spPr>
        <p:txBody>
          <a:bodyPr wrap="square">
            <a:spAutoFit/>
          </a:bodyPr>
          <a:lstStyle/>
          <a:p>
            <a:pPr lvl="0">
              <a:lnSpc>
                <a:spcPct val="107000"/>
              </a:lnSpc>
            </a:pPr>
            <a:r>
              <a:rPr lang="de-DE" sz="1400" b="1" dirty="0">
                <a:solidFill>
                  <a:schemeClr val="bg1"/>
                </a:solidFill>
                <a:effectLst/>
                <a:latin typeface="+mj-lt"/>
                <a:ea typeface="Calibri" panose="020F0502020204030204" pitchFamily="34" charset="0"/>
                <a:cs typeface="Times New Roman" panose="02020603050405020304" pitchFamily="18" charset="0"/>
              </a:rPr>
              <a:t>Carsten Kuhn</a:t>
            </a:r>
          </a:p>
          <a:p>
            <a:pPr lvl="0">
              <a:lnSpc>
                <a:spcPct val="107000"/>
              </a:lnSpc>
            </a:pPr>
            <a:r>
              <a:rPr lang="de-DE" sz="1400" dirty="0">
                <a:solidFill>
                  <a:schemeClr val="bg1"/>
                </a:solidFill>
                <a:latin typeface="+mj-lt"/>
                <a:ea typeface="Calibri" panose="020F0502020204030204" pitchFamily="34" charset="0"/>
                <a:cs typeface="Times New Roman" panose="02020603050405020304" pitchFamily="18" charset="0"/>
              </a:rPr>
              <a:t>Telefon: </a:t>
            </a:r>
            <a:r>
              <a:rPr lang="de-DE" sz="1400" dirty="0">
                <a:solidFill>
                  <a:schemeClr val="bg1"/>
                </a:solidFill>
                <a:effectLst/>
                <a:latin typeface="+mj-lt"/>
                <a:ea typeface="Calibri" panose="020F0502020204030204" pitchFamily="34" charset="0"/>
                <a:cs typeface="Times New Roman" panose="02020603050405020304" pitchFamily="18" charset="0"/>
              </a:rPr>
              <a:t>069 717139-37</a:t>
            </a:r>
          </a:p>
          <a:p>
            <a:pPr lvl="0">
              <a:lnSpc>
                <a:spcPct val="107000"/>
              </a:lnSpc>
            </a:pPr>
            <a:r>
              <a:rPr lang="de-DE" sz="1400" dirty="0">
                <a:solidFill>
                  <a:schemeClr val="bg1"/>
                </a:solidFill>
                <a:latin typeface="+mj-lt"/>
                <a:ea typeface="Calibri" panose="020F0502020204030204" pitchFamily="34" charset="0"/>
                <a:cs typeface="Times New Roman" panose="02020603050405020304" pitchFamily="18" charset="0"/>
              </a:rPr>
              <a:t>E-Mail: </a:t>
            </a:r>
            <a:r>
              <a:rPr lang="de-DE" sz="1400" dirty="0">
                <a:solidFill>
                  <a:schemeClr val="bg1"/>
                </a:solidFill>
                <a:effectLst/>
                <a:latin typeface="+mj-lt"/>
                <a:ea typeface="Calibri" panose="020F0502020204030204" pitchFamily="34" charset="0"/>
                <a:cs typeface="Times New Roman" panose="02020603050405020304" pitchFamily="18" charset="0"/>
              </a:rPr>
              <a:t>c.kuhn@klimabuendnis.org</a:t>
            </a:r>
          </a:p>
        </p:txBody>
      </p:sp>
      <p:sp>
        <p:nvSpPr>
          <p:cNvPr id="15" name="Textfeld 14">
            <a:extLst>
              <a:ext uri="{FF2B5EF4-FFF2-40B4-BE49-F238E27FC236}">
                <a16:creationId xmlns:a16="http://schemas.microsoft.com/office/drawing/2014/main" id="{8A923D8B-5314-EBF7-E5CF-1C843994C4A0}"/>
              </a:ext>
            </a:extLst>
          </p:cNvPr>
          <p:cNvSpPr txBox="1"/>
          <p:nvPr/>
        </p:nvSpPr>
        <p:spPr>
          <a:xfrm>
            <a:off x="7421888" y="3429000"/>
            <a:ext cx="3594271" cy="773032"/>
          </a:xfrm>
          <a:prstGeom prst="rect">
            <a:avLst/>
          </a:prstGeom>
          <a:noFill/>
        </p:spPr>
        <p:txBody>
          <a:bodyPr wrap="square">
            <a:spAutoFit/>
          </a:bodyPr>
          <a:lstStyle/>
          <a:p>
            <a:pPr lvl="0">
              <a:lnSpc>
                <a:spcPct val="107000"/>
              </a:lnSpc>
            </a:pPr>
            <a:r>
              <a:rPr lang="de-DE" sz="1400" b="1" dirty="0">
                <a:solidFill>
                  <a:schemeClr val="bg1"/>
                </a:solidFill>
                <a:effectLst/>
                <a:latin typeface="+mj-lt"/>
                <a:ea typeface="Calibri" panose="020F0502020204030204" pitchFamily="34" charset="0"/>
                <a:cs typeface="Times New Roman" panose="02020603050405020304" pitchFamily="18" charset="0"/>
              </a:rPr>
              <a:t>Marion Elle</a:t>
            </a:r>
          </a:p>
          <a:p>
            <a:pPr lvl="0">
              <a:lnSpc>
                <a:spcPct val="107000"/>
              </a:lnSpc>
            </a:pPr>
            <a:r>
              <a:rPr lang="de-DE" sz="1400" dirty="0">
                <a:solidFill>
                  <a:schemeClr val="bg1"/>
                </a:solidFill>
                <a:latin typeface="+mj-lt"/>
                <a:ea typeface="Calibri" panose="020F0502020204030204" pitchFamily="34" charset="0"/>
                <a:cs typeface="Times New Roman" panose="02020603050405020304" pitchFamily="18" charset="0"/>
              </a:rPr>
              <a:t>Telefon: </a:t>
            </a:r>
            <a:r>
              <a:rPr lang="de-DE" sz="1400" dirty="0">
                <a:solidFill>
                  <a:schemeClr val="bg1"/>
                </a:solidFill>
                <a:effectLst/>
                <a:latin typeface="+mj-lt"/>
                <a:ea typeface="Calibri" panose="020F0502020204030204" pitchFamily="34" charset="0"/>
                <a:cs typeface="Times New Roman" panose="02020603050405020304" pitchFamily="18" charset="0"/>
              </a:rPr>
              <a:t>0341 224762-15</a:t>
            </a:r>
          </a:p>
          <a:p>
            <a:pPr lvl="0">
              <a:lnSpc>
                <a:spcPct val="107000"/>
              </a:lnSpc>
            </a:pPr>
            <a:r>
              <a:rPr lang="de-DE" sz="1400" dirty="0">
                <a:solidFill>
                  <a:schemeClr val="bg1"/>
                </a:solidFill>
                <a:latin typeface="+mj-lt"/>
                <a:ea typeface="Calibri" panose="020F0502020204030204" pitchFamily="34" charset="0"/>
                <a:cs typeface="Times New Roman" panose="02020603050405020304" pitchFamily="18" charset="0"/>
              </a:rPr>
              <a:t>E-Mail: marion.elle@ie-leipzig.com </a:t>
            </a:r>
            <a:endParaRPr lang="de-DE" sz="1400" dirty="0">
              <a:solidFill>
                <a:schemeClr val="bg1"/>
              </a:solidFill>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893082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72CAE445-A6C6-591A-0DB5-5502836E3D00}"/>
              </a:ext>
            </a:extLst>
          </p:cNvPr>
          <p:cNvSpPr>
            <a:spLocks noGrp="1"/>
          </p:cNvSpPr>
          <p:nvPr>
            <p:ph type="title"/>
          </p:nvPr>
        </p:nvSpPr>
        <p:spPr>
          <a:prstGeom prst="rect">
            <a:avLst/>
          </a:prstGeom>
        </p:spPr>
        <p:txBody>
          <a:bodyPr>
            <a:normAutofit/>
          </a:bodyPr>
          <a:lstStyle/>
          <a:p>
            <a:r>
              <a:rPr lang="de-DE" sz="2800" dirty="0"/>
              <a:t>Verwendungshinweise</a:t>
            </a:r>
          </a:p>
        </p:txBody>
      </p:sp>
      <p:sp>
        <p:nvSpPr>
          <p:cNvPr id="2" name="Foliennummernplatzhalter 1">
            <a:extLst>
              <a:ext uri="{FF2B5EF4-FFF2-40B4-BE49-F238E27FC236}">
                <a16:creationId xmlns:a16="http://schemas.microsoft.com/office/drawing/2014/main" id="{0D58534C-76DB-4DBA-AA81-07AD6258EF46}"/>
              </a:ext>
            </a:extLst>
          </p:cNvPr>
          <p:cNvSpPr>
            <a:spLocks noGrp="1"/>
          </p:cNvSpPr>
          <p:nvPr>
            <p:ph type="sldNum" sz="quarter" idx="4"/>
          </p:nvPr>
        </p:nvSpPr>
        <p:spPr>
          <a:prstGeom prst="rect">
            <a:avLst/>
          </a:prstGeom>
        </p:spPr>
        <p:txBody>
          <a:bodyPr/>
          <a:lstStyle/>
          <a:p>
            <a:pPr algn="l"/>
            <a:r>
              <a:rPr lang="de-DE" dirty="0"/>
              <a:t>Seite </a:t>
            </a:r>
            <a:fld id="{116EDF81-E62B-6D4E-87B5-2A3890D58C7C}" type="slidenum">
              <a:rPr lang="de-DE" smtClean="0"/>
              <a:pPr algn="l"/>
              <a:t>2</a:t>
            </a:fld>
            <a:endParaRPr lang="de-DE" dirty="0"/>
          </a:p>
        </p:txBody>
      </p:sp>
      <p:pic>
        <p:nvPicPr>
          <p:cNvPr id="3" name="Grafik 2">
            <a:extLst>
              <a:ext uri="{FF2B5EF4-FFF2-40B4-BE49-F238E27FC236}">
                <a16:creationId xmlns:a16="http://schemas.microsoft.com/office/drawing/2014/main" id="{E0BB2223-92E9-689F-A55D-84E76423D402}"/>
              </a:ext>
            </a:extLst>
          </p:cNvPr>
          <p:cNvPicPr>
            <a:picLocks noChangeAspect="1"/>
          </p:cNvPicPr>
          <p:nvPr/>
        </p:nvPicPr>
        <p:blipFill>
          <a:blip r:embed="rId3"/>
          <a:stretch>
            <a:fillRect/>
          </a:stretch>
        </p:blipFill>
        <p:spPr>
          <a:xfrm>
            <a:off x="462926" y="1779815"/>
            <a:ext cx="6425741" cy="4334632"/>
          </a:xfrm>
          <a:prstGeom prst="rect">
            <a:avLst/>
          </a:prstGeom>
        </p:spPr>
      </p:pic>
    </p:spTree>
    <p:extLst>
      <p:ext uri="{BB962C8B-B14F-4D97-AF65-F5344CB8AC3E}">
        <p14:creationId xmlns:p14="http://schemas.microsoft.com/office/powerpoint/2010/main" val="35680742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185D893E-A58D-92BD-962A-3A7DFD269424}"/>
              </a:ext>
            </a:extLst>
          </p:cNvPr>
          <p:cNvSpPr>
            <a:spLocks noGrp="1"/>
          </p:cNvSpPr>
          <p:nvPr>
            <p:ph type="title"/>
          </p:nvPr>
        </p:nvSpPr>
        <p:spPr>
          <a:prstGeom prst="rect">
            <a:avLst/>
          </a:prstGeom>
        </p:spPr>
        <p:txBody>
          <a:bodyPr>
            <a:normAutofit/>
          </a:bodyPr>
          <a:lstStyle/>
          <a:p>
            <a:r>
              <a:rPr lang="de-DE" dirty="0"/>
              <a:t>9 Etappen – 1 Ziel </a:t>
            </a:r>
          </a:p>
        </p:txBody>
      </p:sp>
      <p:sp>
        <p:nvSpPr>
          <p:cNvPr id="2" name="Foliennummernplatzhalter 1">
            <a:extLst>
              <a:ext uri="{FF2B5EF4-FFF2-40B4-BE49-F238E27FC236}">
                <a16:creationId xmlns:a16="http://schemas.microsoft.com/office/drawing/2014/main" id="{BF12419C-E70F-5F62-FC59-6FF634875BA7}"/>
              </a:ext>
            </a:extLst>
          </p:cNvPr>
          <p:cNvSpPr>
            <a:spLocks noGrp="1"/>
          </p:cNvSpPr>
          <p:nvPr>
            <p:ph type="sldNum" sz="quarter" idx="4"/>
          </p:nvPr>
        </p:nvSpPr>
        <p:spPr>
          <a:prstGeom prst="rect">
            <a:avLst/>
          </a:prstGeom>
        </p:spPr>
        <p:txBody>
          <a:bodyPr/>
          <a:lstStyle/>
          <a:p>
            <a:pPr algn="l"/>
            <a:r>
              <a:rPr lang="de-DE"/>
              <a:t>Seite </a:t>
            </a:r>
            <a:fld id="{116EDF81-E62B-6D4E-87B5-2A3890D58C7C}" type="slidenum">
              <a:rPr lang="de-DE" smtClean="0"/>
              <a:pPr algn="l"/>
              <a:t>3</a:t>
            </a:fld>
            <a:endParaRPr lang="de-DE"/>
          </a:p>
        </p:txBody>
      </p:sp>
      <p:pic>
        <p:nvPicPr>
          <p:cNvPr id="8" name="Grafik 7">
            <a:extLst>
              <a:ext uri="{FF2B5EF4-FFF2-40B4-BE49-F238E27FC236}">
                <a16:creationId xmlns:a16="http://schemas.microsoft.com/office/drawing/2014/main" id="{D1AC193D-8D08-1D9B-685A-562CEAF7261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17253" y="3965850"/>
            <a:ext cx="1620000" cy="1620000"/>
          </a:xfrm>
          <a:prstGeom prst="rect">
            <a:avLst/>
          </a:prstGeom>
        </p:spPr>
      </p:pic>
      <p:pic>
        <p:nvPicPr>
          <p:cNvPr id="10" name="Grafik 9">
            <a:extLst>
              <a:ext uri="{FF2B5EF4-FFF2-40B4-BE49-F238E27FC236}">
                <a16:creationId xmlns:a16="http://schemas.microsoft.com/office/drawing/2014/main" id="{37931E0D-40CD-C3B7-4D4E-64C0AC8C02D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380442" y="3965850"/>
            <a:ext cx="1620000" cy="1620000"/>
          </a:xfrm>
          <a:prstGeom prst="rect">
            <a:avLst/>
          </a:prstGeom>
        </p:spPr>
      </p:pic>
      <p:pic>
        <p:nvPicPr>
          <p:cNvPr id="12" name="Grafik 11">
            <a:extLst>
              <a:ext uri="{FF2B5EF4-FFF2-40B4-BE49-F238E27FC236}">
                <a16:creationId xmlns:a16="http://schemas.microsoft.com/office/drawing/2014/main" id="{EC982168-7FC5-FA7B-9DED-BB9EF45C86F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543631" y="3965850"/>
            <a:ext cx="1620000" cy="1620000"/>
          </a:xfrm>
          <a:prstGeom prst="rect">
            <a:avLst/>
          </a:prstGeom>
        </p:spPr>
      </p:pic>
      <p:pic>
        <p:nvPicPr>
          <p:cNvPr id="14" name="Grafik 13">
            <a:extLst>
              <a:ext uri="{FF2B5EF4-FFF2-40B4-BE49-F238E27FC236}">
                <a16:creationId xmlns:a16="http://schemas.microsoft.com/office/drawing/2014/main" id="{CD8A2F85-1B9F-F173-C60E-C7851DD1C8E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51941" y="1489294"/>
            <a:ext cx="1620000" cy="1618382"/>
          </a:xfrm>
          <a:prstGeom prst="rect">
            <a:avLst/>
          </a:prstGeom>
        </p:spPr>
      </p:pic>
      <p:pic>
        <p:nvPicPr>
          <p:cNvPr id="18" name="Grafik 17">
            <a:extLst>
              <a:ext uri="{FF2B5EF4-FFF2-40B4-BE49-F238E27FC236}">
                <a16:creationId xmlns:a16="http://schemas.microsoft.com/office/drawing/2014/main" id="{9E82A3DD-9ED3-1E20-68A3-A62299D7189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287636" y="1489294"/>
            <a:ext cx="1620000" cy="1620000"/>
          </a:xfrm>
          <a:prstGeom prst="rect">
            <a:avLst/>
          </a:prstGeom>
        </p:spPr>
      </p:pic>
      <p:pic>
        <p:nvPicPr>
          <p:cNvPr id="20" name="Grafik 19">
            <a:extLst>
              <a:ext uri="{FF2B5EF4-FFF2-40B4-BE49-F238E27FC236}">
                <a16:creationId xmlns:a16="http://schemas.microsoft.com/office/drawing/2014/main" id="{00819687-23B1-72D2-1856-5C8A14603B3F}"/>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05484" y="1489294"/>
            <a:ext cx="1620000" cy="1620000"/>
          </a:xfrm>
          <a:prstGeom prst="rect">
            <a:avLst/>
          </a:prstGeom>
        </p:spPr>
      </p:pic>
      <p:pic>
        <p:nvPicPr>
          <p:cNvPr id="22" name="Grafik 21">
            <a:extLst>
              <a:ext uri="{FF2B5EF4-FFF2-40B4-BE49-F238E27FC236}">
                <a16:creationId xmlns:a16="http://schemas.microsoft.com/office/drawing/2014/main" id="{8FDF1079-9249-C134-ED75-F4C0AC1EADB0}"/>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9523331" y="1489294"/>
            <a:ext cx="1620000" cy="1623236"/>
          </a:xfrm>
          <a:prstGeom prst="rect">
            <a:avLst/>
          </a:prstGeom>
        </p:spPr>
      </p:pic>
      <p:sp>
        <p:nvSpPr>
          <p:cNvPr id="23" name="Textfeld 22">
            <a:extLst>
              <a:ext uri="{FF2B5EF4-FFF2-40B4-BE49-F238E27FC236}">
                <a16:creationId xmlns:a16="http://schemas.microsoft.com/office/drawing/2014/main" id="{227D7D32-6E20-C87D-44F4-601740611C67}"/>
              </a:ext>
            </a:extLst>
          </p:cNvPr>
          <p:cNvSpPr txBox="1"/>
          <p:nvPr/>
        </p:nvSpPr>
        <p:spPr>
          <a:xfrm>
            <a:off x="929579" y="3220654"/>
            <a:ext cx="1864724" cy="523220"/>
          </a:xfrm>
          <a:prstGeom prst="rect">
            <a:avLst/>
          </a:prstGeom>
          <a:noFill/>
        </p:spPr>
        <p:txBody>
          <a:bodyPr wrap="square" rtlCol="0">
            <a:spAutoFit/>
          </a:bodyPr>
          <a:lstStyle/>
          <a:p>
            <a:pPr algn="ctr"/>
            <a:r>
              <a:rPr lang="de-DE" sz="1400" dirty="0">
                <a:solidFill>
                  <a:srgbClr val="2A2E3B"/>
                </a:solidFill>
              </a:rPr>
              <a:t>Organisation </a:t>
            </a:r>
            <a:br>
              <a:rPr lang="de-DE" sz="1400" dirty="0">
                <a:solidFill>
                  <a:srgbClr val="2A2E3B"/>
                </a:solidFill>
              </a:rPr>
            </a:br>
            <a:r>
              <a:rPr lang="de-DE" sz="1400" dirty="0">
                <a:solidFill>
                  <a:srgbClr val="2A2E3B"/>
                </a:solidFill>
              </a:rPr>
              <a:t>aufbauen</a:t>
            </a:r>
          </a:p>
        </p:txBody>
      </p:sp>
      <p:sp>
        <p:nvSpPr>
          <p:cNvPr id="24" name="Textfeld 23">
            <a:extLst>
              <a:ext uri="{FF2B5EF4-FFF2-40B4-BE49-F238E27FC236}">
                <a16:creationId xmlns:a16="http://schemas.microsoft.com/office/drawing/2014/main" id="{19118D92-0A02-5D89-521C-BA2A7CFC53CE}"/>
              </a:ext>
            </a:extLst>
          </p:cNvPr>
          <p:cNvSpPr txBox="1"/>
          <p:nvPr/>
        </p:nvSpPr>
        <p:spPr>
          <a:xfrm>
            <a:off x="2971756" y="3220654"/>
            <a:ext cx="2016064" cy="523220"/>
          </a:xfrm>
          <a:prstGeom prst="rect">
            <a:avLst/>
          </a:prstGeom>
          <a:noFill/>
        </p:spPr>
        <p:txBody>
          <a:bodyPr wrap="square" rtlCol="0">
            <a:spAutoFit/>
          </a:bodyPr>
          <a:lstStyle/>
          <a:p>
            <a:pPr algn="ctr"/>
            <a:r>
              <a:rPr lang="de-DE" sz="1400" dirty="0">
                <a:solidFill>
                  <a:srgbClr val="2A2E3B"/>
                </a:solidFill>
              </a:rPr>
              <a:t>Anwendungsbereich definieren</a:t>
            </a:r>
          </a:p>
        </p:txBody>
      </p:sp>
      <p:sp>
        <p:nvSpPr>
          <p:cNvPr id="25" name="Textfeld 24">
            <a:extLst>
              <a:ext uri="{FF2B5EF4-FFF2-40B4-BE49-F238E27FC236}">
                <a16:creationId xmlns:a16="http://schemas.microsoft.com/office/drawing/2014/main" id="{C646A38D-37F7-9C07-4614-0CC9B711D330}"/>
              </a:ext>
            </a:extLst>
          </p:cNvPr>
          <p:cNvSpPr txBox="1"/>
          <p:nvPr/>
        </p:nvSpPr>
        <p:spPr>
          <a:xfrm>
            <a:off x="5165273" y="3220654"/>
            <a:ext cx="1864724" cy="523220"/>
          </a:xfrm>
          <a:prstGeom prst="rect">
            <a:avLst/>
          </a:prstGeom>
          <a:noFill/>
        </p:spPr>
        <p:txBody>
          <a:bodyPr wrap="square" rtlCol="0">
            <a:spAutoFit/>
          </a:bodyPr>
          <a:lstStyle/>
          <a:p>
            <a:pPr algn="ctr"/>
            <a:r>
              <a:rPr lang="de-DE" sz="1400" dirty="0">
                <a:solidFill>
                  <a:srgbClr val="2A2E3B"/>
                </a:solidFill>
              </a:rPr>
              <a:t>Treibhausgase bilanzieren</a:t>
            </a:r>
          </a:p>
        </p:txBody>
      </p:sp>
      <p:sp>
        <p:nvSpPr>
          <p:cNvPr id="26" name="Textfeld 25">
            <a:extLst>
              <a:ext uri="{FF2B5EF4-FFF2-40B4-BE49-F238E27FC236}">
                <a16:creationId xmlns:a16="http://schemas.microsoft.com/office/drawing/2014/main" id="{AD80F79C-D896-89AD-5F83-E4FDD09F6866}"/>
              </a:ext>
            </a:extLst>
          </p:cNvPr>
          <p:cNvSpPr txBox="1"/>
          <p:nvPr/>
        </p:nvSpPr>
        <p:spPr>
          <a:xfrm>
            <a:off x="7281485" y="3220654"/>
            <a:ext cx="1864724" cy="523220"/>
          </a:xfrm>
          <a:prstGeom prst="rect">
            <a:avLst/>
          </a:prstGeom>
          <a:noFill/>
        </p:spPr>
        <p:txBody>
          <a:bodyPr wrap="square" rtlCol="0">
            <a:spAutoFit/>
          </a:bodyPr>
          <a:lstStyle/>
          <a:p>
            <a:pPr algn="ctr"/>
            <a:r>
              <a:rPr lang="de-DE" sz="1400" dirty="0">
                <a:solidFill>
                  <a:srgbClr val="2A2E3B"/>
                </a:solidFill>
              </a:rPr>
              <a:t>Ziele </a:t>
            </a:r>
            <a:br>
              <a:rPr lang="de-DE" sz="1400" dirty="0">
                <a:solidFill>
                  <a:srgbClr val="2A2E3B"/>
                </a:solidFill>
              </a:rPr>
            </a:br>
            <a:r>
              <a:rPr lang="de-DE" sz="1400" dirty="0">
                <a:solidFill>
                  <a:srgbClr val="2A2E3B"/>
                </a:solidFill>
              </a:rPr>
              <a:t>formulieren</a:t>
            </a:r>
          </a:p>
        </p:txBody>
      </p:sp>
      <p:sp>
        <p:nvSpPr>
          <p:cNvPr id="27" name="Textfeld 26">
            <a:extLst>
              <a:ext uri="{FF2B5EF4-FFF2-40B4-BE49-F238E27FC236}">
                <a16:creationId xmlns:a16="http://schemas.microsoft.com/office/drawing/2014/main" id="{14577DE5-5DFA-7957-8F3F-B145D7070305}"/>
              </a:ext>
            </a:extLst>
          </p:cNvPr>
          <p:cNvSpPr txBox="1"/>
          <p:nvPr/>
        </p:nvSpPr>
        <p:spPr>
          <a:xfrm>
            <a:off x="9397697" y="3220654"/>
            <a:ext cx="1864724" cy="523220"/>
          </a:xfrm>
          <a:prstGeom prst="rect">
            <a:avLst/>
          </a:prstGeom>
          <a:noFill/>
        </p:spPr>
        <p:txBody>
          <a:bodyPr wrap="square" rtlCol="0">
            <a:spAutoFit/>
          </a:bodyPr>
          <a:lstStyle/>
          <a:p>
            <a:pPr algn="ctr"/>
            <a:r>
              <a:rPr lang="de-DE" sz="1400" dirty="0">
                <a:solidFill>
                  <a:srgbClr val="2A2E3B"/>
                </a:solidFill>
              </a:rPr>
              <a:t>Maßnahmen umsetzen</a:t>
            </a:r>
          </a:p>
        </p:txBody>
      </p:sp>
      <p:sp>
        <p:nvSpPr>
          <p:cNvPr id="28" name="Textfeld 27">
            <a:extLst>
              <a:ext uri="{FF2B5EF4-FFF2-40B4-BE49-F238E27FC236}">
                <a16:creationId xmlns:a16="http://schemas.microsoft.com/office/drawing/2014/main" id="{A17F364A-642A-E5B4-B524-BCD65DE1547A}"/>
              </a:ext>
            </a:extLst>
          </p:cNvPr>
          <p:cNvSpPr txBox="1"/>
          <p:nvPr/>
        </p:nvSpPr>
        <p:spPr>
          <a:xfrm>
            <a:off x="1947001" y="5640146"/>
            <a:ext cx="1864724" cy="523220"/>
          </a:xfrm>
          <a:prstGeom prst="rect">
            <a:avLst/>
          </a:prstGeom>
          <a:noFill/>
        </p:spPr>
        <p:txBody>
          <a:bodyPr wrap="square" rtlCol="0">
            <a:spAutoFit/>
          </a:bodyPr>
          <a:lstStyle/>
          <a:p>
            <a:pPr algn="ctr"/>
            <a:r>
              <a:rPr lang="de-DE" sz="1400" dirty="0">
                <a:solidFill>
                  <a:srgbClr val="2A2E3B"/>
                </a:solidFill>
              </a:rPr>
              <a:t>Verantworten statt kompensieren</a:t>
            </a:r>
          </a:p>
        </p:txBody>
      </p:sp>
      <p:sp>
        <p:nvSpPr>
          <p:cNvPr id="29" name="Textfeld 28">
            <a:extLst>
              <a:ext uri="{FF2B5EF4-FFF2-40B4-BE49-F238E27FC236}">
                <a16:creationId xmlns:a16="http://schemas.microsoft.com/office/drawing/2014/main" id="{720219D5-8B11-5A65-3427-FD375C517423}"/>
              </a:ext>
            </a:extLst>
          </p:cNvPr>
          <p:cNvSpPr txBox="1"/>
          <p:nvPr/>
        </p:nvSpPr>
        <p:spPr>
          <a:xfrm>
            <a:off x="4054644" y="5640146"/>
            <a:ext cx="2016064" cy="307777"/>
          </a:xfrm>
          <a:prstGeom prst="rect">
            <a:avLst/>
          </a:prstGeom>
          <a:noFill/>
        </p:spPr>
        <p:txBody>
          <a:bodyPr wrap="square" rtlCol="0">
            <a:spAutoFit/>
          </a:bodyPr>
          <a:lstStyle/>
          <a:p>
            <a:pPr algn="ctr"/>
            <a:r>
              <a:rPr lang="de-DE" sz="1400" dirty="0">
                <a:solidFill>
                  <a:srgbClr val="2A2E3B"/>
                </a:solidFill>
              </a:rPr>
              <a:t>Kommunizieren</a:t>
            </a:r>
          </a:p>
        </p:txBody>
      </p:sp>
      <p:sp>
        <p:nvSpPr>
          <p:cNvPr id="30" name="Textfeld 29">
            <a:extLst>
              <a:ext uri="{FF2B5EF4-FFF2-40B4-BE49-F238E27FC236}">
                <a16:creationId xmlns:a16="http://schemas.microsoft.com/office/drawing/2014/main" id="{53B1B019-D587-2F6F-6422-24DEC6EB7B17}"/>
              </a:ext>
            </a:extLst>
          </p:cNvPr>
          <p:cNvSpPr txBox="1"/>
          <p:nvPr/>
        </p:nvSpPr>
        <p:spPr>
          <a:xfrm>
            <a:off x="6267907" y="5640146"/>
            <a:ext cx="1864724" cy="307777"/>
          </a:xfrm>
          <a:prstGeom prst="rect">
            <a:avLst/>
          </a:prstGeom>
          <a:noFill/>
        </p:spPr>
        <p:txBody>
          <a:bodyPr wrap="square" rtlCol="0">
            <a:spAutoFit/>
          </a:bodyPr>
          <a:lstStyle/>
          <a:p>
            <a:pPr algn="ctr"/>
            <a:r>
              <a:rPr lang="de-DE" sz="1400" dirty="0">
                <a:solidFill>
                  <a:srgbClr val="2A2E3B"/>
                </a:solidFill>
              </a:rPr>
              <a:t>Überprüfen</a:t>
            </a:r>
          </a:p>
        </p:txBody>
      </p:sp>
      <p:sp>
        <p:nvSpPr>
          <p:cNvPr id="31" name="Textfeld 30">
            <a:extLst>
              <a:ext uri="{FF2B5EF4-FFF2-40B4-BE49-F238E27FC236}">
                <a16:creationId xmlns:a16="http://schemas.microsoft.com/office/drawing/2014/main" id="{A35548CE-1255-8D3C-5DBC-0A2B4FDAF695}"/>
              </a:ext>
            </a:extLst>
          </p:cNvPr>
          <p:cNvSpPr txBox="1"/>
          <p:nvPr/>
        </p:nvSpPr>
        <p:spPr>
          <a:xfrm>
            <a:off x="8421269" y="5640146"/>
            <a:ext cx="1864724" cy="307777"/>
          </a:xfrm>
          <a:prstGeom prst="rect">
            <a:avLst/>
          </a:prstGeom>
          <a:noFill/>
        </p:spPr>
        <p:txBody>
          <a:bodyPr wrap="square" rtlCol="0">
            <a:spAutoFit/>
          </a:bodyPr>
          <a:lstStyle/>
          <a:p>
            <a:pPr algn="ctr"/>
            <a:r>
              <a:rPr lang="de-DE" sz="1400" dirty="0">
                <a:solidFill>
                  <a:srgbClr val="2A2E3B"/>
                </a:solidFill>
              </a:rPr>
              <a:t>Anpassen</a:t>
            </a:r>
          </a:p>
        </p:txBody>
      </p:sp>
      <p:sp>
        <p:nvSpPr>
          <p:cNvPr id="34" name="Textfeld 33">
            <a:extLst>
              <a:ext uri="{FF2B5EF4-FFF2-40B4-BE49-F238E27FC236}">
                <a16:creationId xmlns:a16="http://schemas.microsoft.com/office/drawing/2014/main" id="{83E37D3F-06D3-3A7A-1AF8-CBD1FF9BC1CB}"/>
              </a:ext>
            </a:extLst>
          </p:cNvPr>
          <p:cNvSpPr txBox="1"/>
          <p:nvPr/>
        </p:nvSpPr>
        <p:spPr>
          <a:xfrm>
            <a:off x="9353631" y="6318440"/>
            <a:ext cx="2711505" cy="415498"/>
          </a:xfrm>
          <a:prstGeom prst="rect">
            <a:avLst/>
          </a:prstGeom>
          <a:noFill/>
        </p:spPr>
        <p:txBody>
          <a:bodyPr wrap="square">
            <a:spAutoFit/>
          </a:bodyPr>
          <a:lstStyle/>
          <a:p>
            <a:r>
              <a:rPr lang="de-DE" sz="1050" dirty="0">
                <a:solidFill>
                  <a:schemeClr val="bg1">
                    <a:lumMod val="75000"/>
                  </a:schemeClr>
                </a:solidFill>
                <a:latin typeface="+mj-lt"/>
                <a:ea typeface="Droid Sans" panose="020B0606030804020204" pitchFamily="34" charset="0"/>
                <a:cs typeface="Droid Sans" panose="020B0606030804020204" pitchFamily="34" charset="0"/>
              </a:rPr>
              <a:t>Etappen nach Umweltbundesamt, Der Weg zur treibhausgasneutralen Verwaltung 2021</a:t>
            </a:r>
          </a:p>
        </p:txBody>
      </p:sp>
      <p:pic>
        <p:nvPicPr>
          <p:cNvPr id="17" name="Grafik 16">
            <a:extLst>
              <a:ext uri="{FF2B5EF4-FFF2-40B4-BE49-F238E27FC236}">
                <a16:creationId xmlns:a16="http://schemas.microsoft.com/office/drawing/2014/main" id="{46F08228-CE70-BFE8-E11F-8F717F7F398E}"/>
              </a:ext>
            </a:extLst>
          </p:cNvPr>
          <p:cNvPicPr>
            <a:picLocks noChangeAspect="1"/>
          </p:cNvPicPr>
          <p:nvPr/>
        </p:nvPicPr>
        <p:blipFill>
          <a:blip r:embed="rId17"/>
          <a:stretch>
            <a:fillRect/>
          </a:stretch>
        </p:blipFill>
        <p:spPr>
          <a:xfrm>
            <a:off x="2069363" y="3965850"/>
            <a:ext cx="1620000" cy="1618133"/>
          </a:xfrm>
          <a:prstGeom prst="rect">
            <a:avLst/>
          </a:prstGeom>
        </p:spPr>
      </p:pic>
      <p:pic>
        <p:nvPicPr>
          <p:cNvPr id="21" name="Grafik 20">
            <a:extLst>
              <a:ext uri="{FF2B5EF4-FFF2-40B4-BE49-F238E27FC236}">
                <a16:creationId xmlns:a16="http://schemas.microsoft.com/office/drawing/2014/main" id="{0EF1DB1F-63B9-8126-BBF4-8FD2F1407E16}"/>
              </a:ext>
            </a:extLst>
          </p:cNvPr>
          <p:cNvPicPr>
            <a:picLocks noChangeAspect="1"/>
          </p:cNvPicPr>
          <p:nvPr/>
        </p:nvPicPr>
        <p:blipFill>
          <a:blip r:embed="rId18"/>
          <a:stretch>
            <a:fillRect/>
          </a:stretch>
        </p:blipFill>
        <p:spPr>
          <a:xfrm>
            <a:off x="3169788" y="1489294"/>
            <a:ext cx="1614414" cy="1620000"/>
          </a:xfrm>
          <a:prstGeom prst="rect">
            <a:avLst/>
          </a:prstGeom>
        </p:spPr>
      </p:pic>
    </p:spTree>
    <p:extLst>
      <p:ext uri="{BB962C8B-B14F-4D97-AF65-F5344CB8AC3E}">
        <p14:creationId xmlns:p14="http://schemas.microsoft.com/office/powerpoint/2010/main" val="16588453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2DF331-4CC7-4D8C-44A0-D2B45536349E}"/>
              </a:ext>
            </a:extLst>
          </p:cNvPr>
          <p:cNvSpPr>
            <a:spLocks noGrp="1"/>
          </p:cNvSpPr>
          <p:nvPr>
            <p:ph type="title"/>
          </p:nvPr>
        </p:nvSpPr>
        <p:spPr/>
        <p:txBody>
          <a:bodyPr/>
          <a:lstStyle/>
          <a:p>
            <a:r>
              <a:rPr lang="de-DE" dirty="0"/>
              <a:t>Etappen – Wo stehen wir? </a:t>
            </a:r>
          </a:p>
        </p:txBody>
      </p:sp>
      <p:sp>
        <p:nvSpPr>
          <p:cNvPr id="3" name="Foliennummernplatzhalter 2">
            <a:extLst>
              <a:ext uri="{FF2B5EF4-FFF2-40B4-BE49-F238E27FC236}">
                <a16:creationId xmlns:a16="http://schemas.microsoft.com/office/drawing/2014/main" id="{CFDE9BCA-B6AA-F9C2-E3DC-5569345A5F70}"/>
              </a:ext>
            </a:extLst>
          </p:cNvPr>
          <p:cNvSpPr>
            <a:spLocks noGrp="1"/>
          </p:cNvSpPr>
          <p:nvPr>
            <p:ph type="sldNum" sz="quarter" idx="4"/>
          </p:nvPr>
        </p:nvSpPr>
        <p:spPr/>
        <p:txBody>
          <a:bodyPr/>
          <a:lstStyle/>
          <a:p>
            <a:pPr algn="l"/>
            <a:r>
              <a:rPr lang="de-DE"/>
              <a:t>Seite </a:t>
            </a:r>
            <a:fld id="{116EDF81-E62B-6D4E-87B5-2A3890D58C7C}" type="slidenum">
              <a:rPr lang="de-DE" smtClean="0"/>
              <a:pPr algn="l"/>
              <a:t>4</a:t>
            </a:fld>
            <a:endParaRPr lang="de-DE" dirty="0"/>
          </a:p>
        </p:txBody>
      </p:sp>
      <p:pic>
        <p:nvPicPr>
          <p:cNvPr id="6" name="Grafik 5" descr="Ein Bild, das Text, Screenshot, Grafiken, Grafikdesign enthält.&#10;&#10;Automatisch generierte Beschreibung">
            <a:extLst>
              <a:ext uri="{FF2B5EF4-FFF2-40B4-BE49-F238E27FC236}">
                <a16:creationId xmlns:a16="http://schemas.microsoft.com/office/drawing/2014/main" id="{54FC4250-8ED7-714F-4D16-3114F9CC66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8962" y="1113047"/>
            <a:ext cx="9031842" cy="5080905"/>
          </a:xfrm>
          <a:prstGeom prst="rect">
            <a:avLst/>
          </a:prstGeom>
        </p:spPr>
      </p:pic>
      <p:pic>
        <p:nvPicPr>
          <p:cNvPr id="34" name="Grafik 33">
            <a:extLst>
              <a:ext uri="{FF2B5EF4-FFF2-40B4-BE49-F238E27FC236}">
                <a16:creationId xmlns:a16="http://schemas.microsoft.com/office/drawing/2014/main" id="{044E0F2F-8769-4DB6-5196-AF47CDB15939}"/>
              </a:ext>
            </a:extLst>
          </p:cNvPr>
          <p:cNvPicPr>
            <a:picLocks noChangeAspect="1"/>
          </p:cNvPicPr>
          <p:nvPr/>
        </p:nvPicPr>
        <p:blipFill>
          <a:blip r:embed="rId4"/>
          <a:stretch>
            <a:fillRect/>
          </a:stretch>
        </p:blipFill>
        <p:spPr>
          <a:xfrm>
            <a:off x="6825603" y="5372409"/>
            <a:ext cx="131873" cy="175830"/>
          </a:xfrm>
          <a:prstGeom prst="rect">
            <a:avLst/>
          </a:prstGeom>
        </p:spPr>
      </p:pic>
      <p:sp>
        <p:nvSpPr>
          <p:cNvPr id="35" name="Textfeld 34">
            <a:extLst>
              <a:ext uri="{FF2B5EF4-FFF2-40B4-BE49-F238E27FC236}">
                <a16:creationId xmlns:a16="http://schemas.microsoft.com/office/drawing/2014/main" id="{AA25D4D4-C074-371E-AA74-E4A607D66DDF}"/>
              </a:ext>
            </a:extLst>
          </p:cNvPr>
          <p:cNvSpPr txBox="1"/>
          <p:nvPr/>
        </p:nvSpPr>
        <p:spPr>
          <a:xfrm>
            <a:off x="6957476" y="5321824"/>
            <a:ext cx="956066" cy="276999"/>
          </a:xfrm>
          <a:prstGeom prst="rect">
            <a:avLst/>
          </a:prstGeom>
          <a:noFill/>
        </p:spPr>
        <p:txBody>
          <a:bodyPr wrap="square" rtlCol="0">
            <a:spAutoFit/>
          </a:bodyPr>
          <a:lstStyle/>
          <a:p>
            <a:r>
              <a:rPr lang="de-DE" sz="1200" dirty="0">
                <a:solidFill>
                  <a:srgbClr val="576487"/>
                </a:solidFill>
              </a:rPr>
              <a:t>umgesetzt</a:t>
            </a:r>
          </a:p>
        </p:txBody>
      </p:sp>
      <p:pic>
        <p:nvPicPr>
          <p:cNvPr id="36" name="Grafik 35" descr="Sanduhr 60% mit einfarbiger Füllung">
            <a:extLst>
              <a:ext uri="{FF2B5EF4-FFF2-40B4-BE49-F238E27FC236}">
                <a16:creationId xmlns:a16="http://schemas.microsoft.com/office/drawing/2014/main" id="{B21F4F7B-4CA8-8F5C-822B-9119CF13FC8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798021" y="5680581"/>
            <a:ext cx="187036" cy="187036"/>
          </a:xfrm>
          <a:prstGeom prst="rect">
            <a:avLst/>
          </a:prstGeom>
        </p:spPr>
      </p:pic>
      <p:sp>
        <p:nvSpPr>
          <p:cNvPr id="37" name="Textfeld 36">
            <a:extLst>
              <a:ext uri="{FF2B5EF4-FFF2-40B4-BE49-F238E27FC236}">
                <a16:creationId xmlns:a16="http://schemas.microsoft.com/office/drawing/2014/main" id="{86EFEE22-3663-EDB2-B1E8-E58ADFC46138}"/>
              </a:ext>
            </a:extLst>
          </p:cNvPr>
          <p:cNvSpPr txBox="1"/>
          <p:nvPr/>
        </p:nvSpPr>
        <p:spPr>
          <a:xfrm>
            <a:off x="6985057" y="5635599"/>
            <a:ext cx="1116206" cy="276999"/>
          </a:xfrm>
          <a:prstGeom prst="rect">
            <a:avLst/>
          </a:prstGeom>
          <a:noFill/>
        </p:spPr>
        <p:txBody>
          <a:bodyPr wrap="square" rtlCol="0">
            <a:spAutoFit/>
          </a:bodyPr>
          <a:lstStyle/>
          <a:p>
            <a:r>
              <a:rPr lang="de-DE" sz="1200" dirty="0">
                <a:solidFill>
                  <a:srgbClr val="576487"/>
                </a:solidFill>
              </a:rPr>
              <a:t>In Erarbeitung</a:t>
            </a:r>
          </a:p>
        </p:txBody>
      </p:sp>
      <p:sp>
        <p:nvSpPr>
          <p:cNvPr id="38" name="Textfeld 37">
            <a:extLst>
              <a:ext uri="{FF2B5EF4-FFF2-40B4-BE49-F238E27FC236}">
                <a16:creationId xmlns:a16="http://schemas.microsoft.com/office/drawing/2014/main" id="{B6384B82-4A25-F5BA-F81A-3EC351479048}"/>
              </a:ext>
            </a:extLst>
          </p:cNvPr>
          <p:cNvSpPr txBox="1"/>
          <p:nvPr/>
        </p:nvSpPr>
        <p:spPr>
          <a:xfrm>
            <a:off x="6704400" y="4963067"/>
            <a:ext cx="758639" cy="276999"/>
          </a:xfrm>
          <a:prstGeom prst="rect">
            <a:avLst/>
          </a:prstGeom>
          <a:noFill/>
        </p:spPr>
        <p:txBody>
          <a:bodyPr wrap="square" rtlCol="0">
            <a:spAutoFit/>
          </a:bodyPr>
          <a:lstStyle/>
          <a:p>
            <a:r>
              <a:rPr lang="de-DE" sz="1200" dirty="0">
                <a:solidFill>
                  <a:srgbClr val="576487"/>
                </a:solidFill>
              </a:rPr>
              <a:t>Legende</a:t>
            </a:r>
          </a:p>
        </p:txBody>
      </p:sp>
      <p:cxnSp>
        <p:nvCxnSpPr>
          <p:cNvPr id="40" name="Gerader Verbinder 39">
            <a:extLst>
              <a:ext uri="{FF2B5EF4-FFF2-40B4-BE49-F238E27FC236}">
                <a16:creationId xmlns:a16="http://schemas.microsoft.com/office/drawing/2014/main" id="{C6C1CA16-6A38-17F3-A305-6087CC1E1A3A}"/>
              </a:ext>
            </a:extLst>
          </p:cNvPr>
          <p:cNvCxnSpPr>
            <a:cxnSpLocks/>
          </p:cNvCxnSpPr>
          <p:nvPr/>
        </p:nvCxnSpPr>
        <p:spPr>
          <a:xfrm>
            <a:off x="6787630" y="5240066"/>
            <a:ext cx="956066" cy="0"/>
          </a:xfrm>
          <a:prstGeom prst="line">
            <a:avLst/>
          </a:prstGeom>
          <a:ln>
            <a:solidFill>
              <a:srgbClr val="2A2E3B"/>
            </a:solidFill>
          </a:ln>
        </p:spPr>
        <p:style>
          <a:lnRef idx="1">
            <a:schemeClr val="accent1"/>
          </a:lnRef>
          <a:fillRef idx="0">
            <a:schemeClr val="accent1"/>
          </a:fillRef>
          <a:effectRef idx="0">
            <a:schemeClr val="accent1"/>
          </a:effectRef>
          <a:fontRef idx="minor">
            <a:schemeClr val="tx1"/>
          </a:fontRef>
        </p:style>
      </p:cxnSp>
      <p:pic>
        <p:nvPicPr>
          <p:cNvPr id="26" name="Grafik 25">
            <a:extLst>
              <a:ext uri="{FF2B5EF4-FFF2-40B4-BE49-F238E27FC236}">
                <a16:creationId xmlns:a16="http://schemas.microsoft.com/office/drawing/2014/main" id="{EADF8EF2-5DB6-2283-2F9C-23301AFEEB5C}"/>
              </a:ext>
            </a:extLst>
          </p:cNvPr>
          <p:cNvPicPr>
            <a:picLocks noChangeAspect="1"/>
          </p:cNvPicPr>
          <p:nvPr/>
        </p:nvPicPr>
        <p:blipFill>
          <a:blip r:embed="rId4"/>
          <a:stretch>
            <a:fillRect/>
          </a:stretch>
        </p:blipFill>
        <p:spPr>
          <a:xfrm>
            <a:off x="521438" y="1405641"/>
            <a:ext cx="131873" cy="175830"/>
          </a:xfrm>
          <a:prstGeom prst="rect">
            <a:avLst/>
          </a:prstGeom>
        </p:spPr>
      </p:pic>
      <p:pic>
        <p:nvPicPr>
          <p:cNvPr id="28" name="Grafik 27" descr="Sanduhr 60% mit einfarbiger Füllung">
            <a:extLst>
              <a:ext uri="{FF2B5EF4-FFF2-40B4-BE49-F238E27FC236}">
                <a16:creationId xmlns:a16="http://schemas.microsoft.com/office/drawing/2014/main" id="{DDB295D2-3001-6F16-08A1-B5C01BDA3BD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21438" y="3093493"/>
            <a:ext cx="187036" cy="187036"/>
          </a:xfrm>
          <a:prstGeom prst="rect">
            <a:avLst/>
          </a:prstGeom>
        </p:spPr>
      </p:pic>
      <p:pic>
        <p:nvPicPr>
          <p:cNvPr id="31" name="Grafik 30">
            <a:extLst>
              <a:ext uri="{FF2B5EF4-FFF2-40B4-BE49-F238E27FC236}">
                <a16:creationId xmlns:a16="http://schemas.microsoft.com/office/drawing/2014/main" id="{1882B976-AD11-1048-EF42-43F242A7477C}"/>
              </a:ext>
            </a:extLst>
          </p:cNvPr>
          <p:cNvPicPr>
            <a:picLocks noChangeAspect="1"/>
          </p:cNvPicPr>
          <p:nvPr/>
        </p:nvPicPr>
        <p:blipFill>
          <a:blip r:embed="rId4"/>
          <a:stretch>
            <a:fillRect/>
          </a:stretch>
        </p:blipFill>
        <p:spPr>
          <a:xfrm>
            <a:off x="2237892" y="1405641"/>
            <a:ext cx="131873" cy="175830"/>
          </a:xfrm>
          <a:prstGeom prst="rect">
            <a:avLst/>
          </a:prstGeom>
        </p:spPr>
      </p:pic>
      <p:pic>
        <p:nvPicPr>
          <p:cNvPr id="32" name="Grafik 31">
            <a:extLst>
              <a:ext uri="{FF2B5EF4-FFF2-40B4-BE49-F238E27FC236}">
                <a16:creationId xmlns:a16="http://schemas.microsoft.com/office/drawing/2014/main" id="{221F6AB1-F748-07F7-CFAB-3C13A15D9A9A}"/>
              </a:ext>
            </a:extLst>
          </p:cNvPr>
          <p:cNvPicPr>
            <a:picLocks noChangeAspect="1"/>
          </p:cNvPicPr>
          <p:nvPr/>
        </p:nvPicPr>
        <p:blipFill>
          <a:blip r:embed="rId4"/>
          <a:stretch>
            <a:fillRect/>
          </a:stretch>
        </p:blipFill>
        <p:spPr>
          <a:xfrm>
            <a:off x="3954346" y="1405641"/>
            <a:ext cx="131873" cy="175830"/>
          </a:xfrm>
          <a:prstGeom prst="rect">
            <a:avLst/>
          </a:prstGeom>
        </p:spPr>
      </p:pic>
      <p:pic>
        <p:nvPicPr>
          <p:cNvPr id="33" name="Grafik 32" descr="Sanduhr 60% mit einfarbiger Füllung">
            <a:extLst>
              <a:ext uri="{FF2B5EF4-FFF2-40B4-BE49-F238E27FC236}">
                <a16:creationId xmlns:a16="http://schemas.microsoft.com/office/drawing/2014/main" id="{F2B1239A-BCE2-6A09-59DA-EBE35C86BB2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210310" y="3093493"/>
            <a:ext cx="187036" cy="187036"/>
          </a:xfrm>
          <a:prstGeom prst="rect">
            <a:avLst/>
          </a:prstGeom>
        </p:spPr>
      </p:pic>
    </p:spTree>
    <p:extLst>
      <p:ext uri="{BB962C8B-B14F-4D97-AF65-F5344CB8AC3E}">
        <p14:creationId xmlns:p14="http://schemas.microsoft.com/office/powerpoint/2010/main" val="42803899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5E3F5E-6436-DD74-2EA0-D4BBDB7D9B68}"/>
              </a:ext>
            </a:extLst>
          </p:cNvPr>
          <p:cNvSpPr>
            <a:spLocks noGrp="1"/>
          </p:cNvSpPr>
          <p:nvPr>
            <p:ph type="title"/>
          </p:nvPr>
        </p:nvSpPr>
        <p:spPr/>
        <p:txBody>
          <a:bodyPr/>
          <a:lstStyle/>
          <a:p>
            <a:r>
              <a:rPr lang="de-DE" dirty="0"/>
              <a:t>Wirkungsbereiche (Scopes) </a:t>
            </a:r>
          </a:p>
        </p:txBody>
      </p:sp>
      <p:sp>
        <p:nvSpPr>
          <p:cNvPr id="3" name="Foliennummernplatzhalter 2">
            <a:extLst>
              <a:ext uri="{FF2B5EF4-FFF2-40B4-BE49-F238E27FC236}">
                <a16:creationId xmlns:a16="http://schemas.microsoft.com/office/drawing/2014/main" id="{9D3BF8E9-C892-0448-E84C-B0A544BA7727}"/>
              </a:ext>
            </a:extLst>
          </p:cNvPr>
          <p:cNvSpPr>
            <a:spLocks noGrp="1"/>
          </p:cNvSpPr>
          <p:nvPr>
            <p:ph type="sldNum" sz="quarter" idx="4"/>
          </p:nvPr>
        </p:nvSpPr>
        <p:spPr/>
        <p:txBody>
          <a:bodyPr/>
          <a:lstStyle/>
          <a:p>
            <a:pPr algn="l"/>
            <a:r>
              <a:rPr lang="de-DE"/>
              <a:t>Seite </a:t>
            </a:r>
            <a:fld id="{116EDF81-E62B-6D4E-87B5-2A3890D58C7C}" type="slidenum">
              <a:rPr lang="de-DE" smtClean="0"/>
              <a:pPr algn="l"/>
              <a:t>5</a:t>
            </a:fld>
            <a:endParaRPr lang="de-DE" dirty="0"/>
          </a:p>
        </p:txBody>
      </p:sp>
      <p:pic>
        <p:nvPicPr>
          <p:cNvPr id="5" name="Grafik 4" descr="Ein Bild, das Text, Screenshot enthält.&#10;&#10;Automatisch generierte Beschreibung">
            <a:extLst>
              <a:ext uri="{FF2B5EF4-FFF2-40B4-BE49-F238E27FC236}">
                <a16:creationId xmlns:a16="http://schemas.microsoft.com/office/drawing/2014/main" id="{A0B56461-9DF2-56B1-A758-BBD2B6E477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0838" y="1153795"/>
            <a:ext cx="9247555" cy="5202256"/>
          </a:xfrm>
          <a:prstGeom prst="rect">
            <a:avLst/>
          </a:prstGeom>
        </p:spPr>
      </p:pic>
    </p:spTree>
    <p:extLst>
      <p:ext uri="{BB962C8B-B14F-4D97-AF65-F5344CB8AC3E}">
        <p14:creationId xmlns:p14="http://schemas.microsoft.com/office/powerpoint/2010/main" val="8739246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F3FBCD5B-7D4B-4F43-CC74-6A0CFE3F06B3}"/>
              </a:ext>
            </a:extLst>
          </p:cNvPr>
          <p:cNvPicPr>
            <a:picLocks noChangeAspect="1"/>
          </p:cNvPicPr>
          <p:nvPr/>
        </p:nvPicPr>
        <p:blipFill rotWithShape="1">
          <a:blip r:embed="rId3"/>
          <a:srcRect l="-4498" t="19779" r="3063" b="13695"/>
          <a:stretch/>
        </p:blipFill>
        <p:spPr>
          <a:xfrm>
            <a:off x="1416050" y="1119052"/>
            <a:ext cx="9993169" cy="3236912"/>
          </a:xfrm>
          <a:prstGeom prst="rect">
            <a:avLst/>
          </a:prstGeom>
        </p:spPr>
      </p:pic>
      <p:sp>
        <p:nvSpPr>
          <p:cNvPr id="2" name="Titel 1">
            <a:extLst>
              <a:ext uri="{FF2B5EF4-FFF2-40B4-BE49-F238E27FC236}">
                <a16:creationId xmlns:a16="http://schemas.microsoft.com/office/drawing/2014/main" id="{E663CE5F-7879-AAF4-C6F2-E0C4750A269C}"/>
              </a:ext>
            </a:extLst>
          </p:cNvPr>
          <p:cNvSpPr>
            <a:spLocks noGrp="1"/>
          </p:cNvSpPr>
          <p:nvPr>
            <p:ph type="title"/>
          </p:nvPr>
        </p:nvSpPr>
        <p:spPr/>
        <p:txBody>
          <a:bodyPr/>
          <a:lstStyle/>
          <a:p>
            <a:r>
              <a:rPr lang="de-DE" dirty="0"/>
              <a:t>Betrachtungsebene und Bilanzierungsmethodiken</a:t>
            </a:r>
          </a:p>
        </p:txBody>
      </p:sp>
      <p:sp>
        <p:nvSpPr>
          <p:cNvPr id="3" name="Foliennummernplatzhalter 2">
            <a:extLst>
              <a:ext uri="{FF2B5EF4-FFF2-40B4-BE49-F238E27FC236}">
                <a16:creationId xmlns:a16="http://schemas.microsoft.com/office/drawing/2014/main" id="{EBE3E6A4-569A-ED04-CC58-3082E3D4C54C}"/>
              </a:ext>
            </a:extLst>
          </p:cNvPr>
          <p:cNvSpPr>
            <a:spLocks noGrp="1"/>
          </p:cNvSpPr>
          <p:nvPr>
            <p:ph type="sldNum" sz="quarter" idx="4"/>
          </p:nvPr>
        </p:nvSpPr>
        <p:spPr/>
        <p:txBody>
          <a:bodyPr/>
          <a:lstStyle/>
          <a:p>
            <a:pPr algn="l"/>
            <a:r>
              <a:rPr lang="de-DE"/>
              <a:t>Seite </a:t>
            </a:r>
            <a:fld id="{116EDF81-E62B-6D4E-87B5-2A3890D58C7C}" type="slidenum">
              <a:rPr lang="de-DE" smtClean="0"/>
              <a:pPr algn="l"/>
              <a:t>6</a:t>
            </a:fld>
            <a:endParaRPr lang="de-DE" dirty="0"/>
          </a:p>
        </p:txBody>
      </p:sp>
      <p:graphicFrame>
        <p:nvGraphicFramePr>
          <p:cNvPr id="4" name="Tabelle 3">
            <a:extLst>
              <a:ext uri="{FF2B5EF4-FFF2-40B4-BE49-F238E27FC236}">
                <a16:creationId xmlns:a16="http://schemas.microsoft.com/office/drawing/2014/main" id="{6E4181EF-1B28-222C-7964-4C799173369E}"/>
              </a:ext>
            </a:extLst>
          </p:cNvPr>
          <p:cNvGraphicFramePr>
            <a:graphicFrameLocks noGrp="1"/>
          </p:cNvGraphicFramePr>
          <p:nvPr>
            <p:extLst>
              <p:ext uri="{D42A27DB-BD31-4B8C-83A1-F6EECF244321}">
                <p14:modId xmlns:p14="http://schemas.microsoft.com/office/powerpoint/2010/main" val="3527369326"/>
              </p:ext>
            </p:extLst>
          </p:nvPr>
        </p:nvGraphicFramePr>
        <p:xfrm>
          <a:off x="1416050" y="4387063"/>
          <a:ext cx="9993169" cy="1930078"/>
        </p:xfrm>
        <a:graphic>
          <a:graphicData uri="http://schemas.openxmlformats.org/drawingml/2006/table">
            <a:tbl>
              <a:tblPr firstRow="1" bandRow="1">
                <a:tableStyleId>{5C22544A-7EE6-4342-B048-85BDC9FD1C3A}</a:tableStyleId>
              </a:tblPr>
              <a:tblGrid>
                <a:gridCol w="1130380">
                  <a:extLst>
                    <a:ext uri="{9D8B030D-6E8A-4147-A177-3AD203B41FA5}">
                      <a16:colId xmlns:a16="http://schemas.microsoft.com/office/drawing/2014/main" val="1573423719"/>
                    </a:ext>
                  </a:extLst>
                </a:gridCol>
                <a:gridCol w="1145894">
                  <a:extLst>
                    <a:ext uri="{9D8B030D-6E8A-4147-A177-3AD203B41FA5}">
                      <a16:colId xmlns:a16="http://schemas.microsoft.com/office/drawing/2014/main" val="2789726927"/>
                    </a:ext>
                  </a:extLst>
                </a:gridCol>
                <a:gridCol w="1434847">
                  <a:extLst>
                    <a:ext uri="{9D8B030D-6E8A-4147-A177-3AD203B41FA5}">
                      <a16:colId xmlns:a16="http://schemas.microsoft.com/office/drawing/2014/main" val="943739011"/>
                    </a:ext>
                  </a:extLst>
                </a:gridCol>
                <a:gridCol w="1527783">
                  <a:extLst>
                    <a:ext uri="{9D8B030D-6E8A-4147-A177-3AD203B41FA5}">
                      <a16:colId xmlns:a16="http://schemas.microsoft.com/office/drawing/2014/main" val="712734934"/>
                    </a:ext>
                  </a:extLst>
                </a:gridCol>
                <a:gridCol w="1589626">
                  <a:extLst>
                    <a:ext uri="{9D8B030D-6E8A-4147-A177-3AD203B41FA5}">
                      <a16:colId xmlns:a16="http://schemas.microsoft.com/office/drawing/2014/main" val="3332036067"/>
                    </a:ext>
                  </a:extLst>
                </a:gridCol>
                <a:gridCol w="1589626">
                  <a:extLst>
                    <a:ext uri="{9D8B030D-6E8A-4147-A177-3AD203B41FA5}">
                      <a16:colId xmlns:a16="http://schemas.microsoft.com/office/drawing/2014/main" val="2331271430"/>
                    </a:ext>
                  </a:extLst>
                </a:gridCol>
                <a:gridCol w="1575013">
                  <a:extLst>
                    <a:ext uri="{9D8B030D-6E8A-4147-A177-3AD203B41FA5}">
                      <a16:colId xmlns:a16="http://schemas.microsoft.com/office/drawing/2014/main" val="2528626765"/>
                    </a:ext>
                  </a:extLst>
                </a:gridCol>
              </a:tblGrid>
              <a:tr h="206568">
                <a:tc>
                  <a:txBody>
                    <a:bodyPr/>
                    <a:lstStyle/>
                    <a:p>
                      <a:r>
                        <a:rPr lang="de-DE" sz="1000" b="1" dirty="0">
                          <a:solidFill>
                            <a:schemeClr val="bg1">
                              <a:lumMod val="50000"/>
                            </a:schemeClr>
                          </a:solidFill>
                        </a:rPr>
                        <a:t>Ebene:</a:t>
                      </a:r>
                    </a:p>
                  </a:txBody>
                  <a:tcPr>
                    <a:lnL w="3175" cap="flat" cmpd="sng" algn="ctr">
                      <a:noFill/>
                      <a:prstDash val="sysDot"/>
                      <a:round/>
                      <a:headEnd type="none" w="med" len="med"/>
                      <a:tailEnd type="none" w="med" len="med"/>
                    </a:lnL>
                    <a:lnR w="3175" cap="flat" cmpd="sng" algn="ctr">
                      <a:noFill/>
                      <a:prstDash val="sysDot"/>
                      <a:round/>
                      <a:headEnd type="none" w="med" len="med"/>
                      <a:tailEnd type="none" w="med" len="med"/>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de-DE" sz="1000" b="1" dirty="0">
                          <a:solidFill>
                            <a:srgbClr val="2A2E3B"/>
                          </a:solidFill>
                        </a:rPr>
                        <a:t>Mitarbeitende</a:t>
                      </a:r>
                    </a:p>
                  </a:txBody>
                  <a:tcPr>
                    <a:lnL w="3175" cap="flat" cmpd="sng" algn="ctr">
                      <a:noFill/>
                      <a:prstDash val="sysDot"/>
                      <a:round/>
                      <a:headEnd type="none" w="med" len="med"/>
                      <a:tailEnd type="none" w="med" len="med"/>
                    </a:lnL>
                    <a:lnR w="3175" cap="flat" cmpd="sng" algn="ctr">
                      <a:noFill/>
                      <a:prstDash val="sysDot"/>
                      <a:round/>
                      <a:headEnd type="none" w="med" len="med"/>
                      <a:tailEnd type="none" w="med" len="med"/>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de-DE" sz="1000" b="1" dirty="0">
                          <a:solidFill>
                            <a:srgbClr val="2A2E3B"/>
                          </a:solidFill>
                        </a:rPr>
                        <a:t>Kommunale Gebäude</a:t>
                      </a:r>
                    </a:p>
                  </a:txBody>
                  <a:tcPr>
                    <a:lnL w="3175" cap="flat" cmpd="sng" algn="ctr">
                      <a:noFill/>
                      <a:prstDash val="sysDot"/>
                      <a:round/>
                      <a:headEnd type="none" w="med" len="med"/>
                      <a:tailEnd type="none" w="med" len="med"/>
                    </a:lnL>
                    <a:lnR w="3175" cap="flat" cmpd="sng" algn="ctr">
                      <a:noFill/>
                      <a:prstDash val="sysDot"/>
                      <a:round/>
                      <a:headEnd type="none" w="med" len="med"/>
                      <a:tailEnd type="none" w="med" len="med"/>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de-DE" sz="1000" b="1" dirty="0">
                          <a:solidFill>
                            <a:srgbClr val="2A2E3B"/>
                          </a:solidFill>
                        </a:rPr>
                        <a:t>Kernverwaltung</a:t>
                      </a:r>
                    </a:p>
                  </a:txBody>
                  <a:tcPr>
                    <a:lnL w="3175" cap="flat" cmpd="sng" algn="ctr">
                      <a:noFill/>
                      <a:prstDash val="sysDot"/>
                      <a:round/>
                      <a:headEnd type="none" w="med" len="med"/>
                      <a:tailEnd type="none" w="med" len="med"/>
                    </a:lnL>
                    <a:lnR w="3175" cap="flat" cmpd="sng" algn="ctr">
                      <a:noFill/>
                      <a:prstDash val="sysDot"/>
                      <a:round/>
                      <a:headEnd type="none" w="med" len="med"/>
                      <a:tailEnd type="none" w="med" len="med"/>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de-DE" sz="1000" b="1" dirty="0">
                          <a:solidFill>
                            <a:srgbClr val="2A2E3B"/>
                          </a:solidFill>
                        </a:rPr>
                        <a:t>Kommunaler Konzern</a:t>
                      </a:r>
                    </a:p>
                  </a:txBody>
                  <a:tcPr>
                    <a:lnL w="3175" cap="flat" cmpd="sng" algn="ctr">
                      <a:noFill/>
                      <a:prstDash val="sysDot"/>
                      <a:round/>
                      <a:headEnd type="none" w="med" len="med"/>
                      <a:tailEnd type="none" w="med" len="med"/>
                    </a:lnL>
                    <a:lnR w="3175" cap="flat" cmpd="sng" algn="ctr">
                      <a:noFill/>
                      <a:prstDash val="sysDot"/>
                      <a:round/>
                      <a:headEnd type="none" w="med" len="med"/>
                      <a:tailEnd type="none" w="med" len="med"/>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de-DE" sz="1000" b="1" dirty="0">
                          <a:solidFill>
                            <a:srgbClr val="2A2E3B"/>
                          </a:solidFill>
                        </a:rPr>
                        <a:t>Gesamtkommune</a:t>
                      </a:r>
                    </a:p>
                  </a:txBody>
                  <a:tcPr>
                    <a:lnL w="3175" cap="flat" cmpd="sng" algn="ctr">
                      <a:noFill/>
                      <a:prstDash val="sysDot"/>
                      <a:round/>
                      <a:headEnd type="none" w="med" len="med"/>
                      <a:tailEnd type="none" w="med" len="med"/>
                    </a:lnL>
                    <a:lnR w="3175" cap="flat" cmpd="sng" algn="ctr">
                      <a:noFill/>
                      <a:prstDash val="sysDot"/>
                      <a:round/>
                      <a:headEnd type="none" w="med" len="med"/>
                      <a:tailEnd type="none" w="med" len="med"/>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de-DE" sz="1000" b="1" dirty="0">
                          <a:solidFill>
                            <a:srgbClr val="2A2E3B"/>
                          </a:solidFill>
                        </a:rPr>
                        <a:t>Deutschland</a:t>
                      </a:r>
                    </a:p>
                  </a:txBody>
                  <a:tcPr>
                    <a:lnL w="3175" cap="flat" cmpd="sng" algn="ctr">
                      <a:noFill/>
                      <a:prstDash val="sysDot"/>
                      <a:round/>
                      <a:headEnd type="none" w="med" len="med"/>
                      <a:tailEnd type="none" w="med" len="med"/>
                    </a:lnL>
                    <a:lnR w="3175" cap="flat" cmpd="sng" algn="ctr">
                      <a:noFill/>
                      <a:prstDash val="sysDot"/>
                      <a:round/>
                      <a:headEnd type="none" w="med" len="med"/>
                      <a:tailEnd type="none" w="med" len="med"/>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5630447"/>
                  </a:ext>
                </a:extLst>
              </a:tr>
              <a:tr h="436558">
                <a:tc>
                  <a:txBody>
                    <a:bodyPr/>
                    <a:lstStyle/>
                    <a:p>
                      <a:r>
                        <a:rPr lang="de-DE" sz="1000" b="0" dirty="0">
                          <a:solidFill>
                            <a:schemeClr val="bg1">
                              <a:lumMod val="50000"/>
                            </a:schemeClr>
                          </a:solidFill>
                        </a:rPr>
                        <a:t>THG-Neutralität bis:</a:t>
                      </a:r>
                    </a:p>
                  </a:txBody>
                  <a:tcPr>
                    <a:lnL w="3175" cap="flat" cmpd="sng" algn="ctr">
                      <a:noFill/>
                      <a:prstDash val="sysDot"/>
                      <a:round/>
                      <a:headEnd type="none" w="med" len="med"/>
                      <a:tailEnd type="none" w="med" len="med"/>
                    </a:lnL>
                    <a:lnR w="3175" cap="flat" cmpd="sng" algn="ctr">
                      <a:noFill/>
                      <a:prstDash val="sysDot"/>
                      <a:round/>
                      <a:headEnd type="none" w="med" len="med"/>
                      <a:tailEnd type="none" w="med" len="med"/>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de-DE" sz="1000" b="0" dirty="0">
                          <a:solidFill>
                            <a:srgbClr val="2A2E3B"/>
                          </a:solidFill>
                        </a:rPr>
                        <a:t>keine Festlegung</a:t>
                      </a:r>
                    </a:p>
                  </a:txBody>
                  <a:tcPr>
                    <a:lnL w="3175" cap="flat" cmpd="sng" algn="ctr">
                      <a:noFill/>
                      <a:prstDash val="sysDot"/>
                      <a:round/>
                      <a:headEnd type="none" w="med" len="med"/>
                      <a:tailEnd type="none" w="med" len="med"/>
                    </a:lnL>
                    <a:lnR w="3175" cap="flat" cmpd="sng" algn="ctr">
                      <a:noFill/>
                      <a:prstDash val="sysDot"/>
                      <a:round/>
                      <a:headEnd type="none" w="med" len="med"/>
                      <a:tailEnd type="none" w="med" len="med"/>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de-DE" sz="1000" b="0" dirty="0">
                          <a:solidFill>
                            <a:srgbClr val="2A2E3B"/>
                          </a:solidFill>
                        </a:rPr>
                        <a:t>2030</a:t>
                      </a:r>
                    </a:p>
                  </a:txBody>
                  <a:tcPr>
                    <a:lnL w="3175" cap="flat" cmpd="sng" algn="ctr">
                      <a:noFill/>
                      <a:prstDash val="sysDot"/>
                      <a:round/>
                      <a:headEnd type="none" w="med" len="med"/>
                      <a:tailEnd type="none" w="med" len="med"/>
                    </a:lnL>
                    <a:lnR w="3175" cap="flat" cmpd="sng" algn="ctr">
                      <a:noFill/>
                      <a:prstDash val="sysDot"/>
                      <a:round/>
                      <a:headEnd type="none" w="med" len="med"/>
                      <a:tailEnd type="none" w="med" len="med"/>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de-DE" sz="1000" b="0" dirty="0">
                          <a:solidFill>
                            <a:srgbClr val="2A2E3B"/>
                          </a:solidFill>
                        </a:rPr>
                        <a:t>2030</a:t>
                      </a:r>
                    </a:p>
                  </a:txBody>
                  <a:tcPr>
                    <a:lnL w="3175" cap="flat" cmpd="sng" algn="ctr">
                      <a:noFill/>
                      <a:prstDash val="sysDot"/>
                      <a:round/>
                      <a:headEnd type="none" w="med" len="med"/>
                      <a:tailEnd type="none" w="med" len="med"/>
                    </a:lnL>
                    <a:lnR w="3175" cap="flat" cmpd="sng" algn="ctr">
                      <a:noFill/>
                      <a:prstDash val="sysDot"/>
                      <a:round/>
                      <a:headEnd type="none" w="med" len="med"/>
                      <a:tailEnd type="none" w="med" len="med"/>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de-DE" sz="1000" b="0" dirty="0">
                          <a:solidFill>
                            <a:srgbClr val="2A2E3B"/>
                          </a:solidFill>
                        </a:rPr>
                        <a:t>ggf. analog Verwaltung</a:t>
                      </a:r>
                    </a:p>
                  </a:txBody>
                  <a:tcPr>
                    <a:lnL w="3175" cap="flat" cmpd="sng" algn="ctr">
                      <a:noFill/>
                      <a:prstDash val="sysDot"/>
                      <a:round/>
                      <a:headEnd type="none" w="med" len="med"/>
                      <a:tailEnd type="none" w="med" len="med"/>
                    </a:lnL>
                    <a:lnR w="3175" cap="flat" cmpd="sng" algn="ctr">
                      <a:noFill/>
                      <a:prstDash val="sysDot"/>
                      <a:round/>
                      <a:headEnd type="none" w="med" len="med"/>
                      <a:tailEnd type="none" w="med" len="med"/>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de-DE" sz="1000" b="0" dirty="0">
                          <a:solidFill>
                            <a:srgbClr val="2A2E3B"/>
                          </a:solidFill>
                        </a:rPr>
                        <a:t>2040</a:t>
                      </a:r>
                    </a:p>
                  </a:txBody>
                  <a:tcPr>
                    <a:lnL w="3175" cap="flat" cmpd="sng" algn="ctr">
                      <a:noFill/>
                      <a:prstDash val="sysDot"/>
                      <a:round/>
                      <a:headEnd type="none" w="med" len="med"/>
                      <a:tailEnd type="none" w="med" len="med"/>
                    </a:lnL>
                    <a:lnR w="3175" cap="flat" cmpd="sng" algn="ctr">
                      <a:noFill/>
                      <a:prstDash val="sysDot"/>
                      <a:round/>
                      <a:headEnd type="none" w="med" len="med"/>
                      <a:tailEnd type="none" w="med" len="med"/>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de-DE" sz="1000" b="0" dirty="0">
                          <a:solidFill>
                            <a:srgbClr val="2A2E3B"/>
                          </a:solidFill>
                        </a:rPr>
                        <a:t>2045</a:t>
                      </a:r>
                    </a:p>
                  </a:txBody>
                  <a:tcPr>
                    <a:lnL w="3175" cap="flat" cmpd="sng" algn="ctr">
                      <a:noFill/>
                      <a:prstDash val="sysDot"/>
                      <a:round/>
                      <a:headEnd type="none" w="med" len="med"/>
                      <a:tailEnd type="none" w="med" len="med"/>
                    </a:lnL>
                    <a:lnR w="3175" cap="flat" cmpd="sng" algn="ctr">
                      <a:noFill/>
                      <a:prstDash val="sysDot"/>
                      <a:round/>
                      <a:headEnd type="none" w="med" len="med"/>
                      <a:tailEnd type="none" w="med" len="med"/>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59367725"/>
                  </a:ext>
                </a:extLst>
              </a:tr>
              <a:tr h="0">
                <a:tc>
                  <a:txBody>
                    <a:bodyPr/>
                    <a:lstStyle/>
                    <a:p>
                      <a:r>
                        <a:rPr lang="de-DE" sz="1000" b="0" dirty="0">
                          <a:solidFill>
                            <a:schemeClr val="bg1">
                              <a:lumMod val="50000"/>
                            </a:schemeClr>
                          </a:solidFill>
                        </a:rPr>
                        <a:t>Billanzierungs-</a:t>
                      </a:r>
                      <a:br>
                        <a:rPr lang="de-DE" sz="1000" b="0" dirty="0">
                          <a:solidFill>
                            <a:schemeClr val="bg1">
                              <a:lumMod val="50000"/>
                            </a:schemeClr>
                          </a:solidFill>
                        </a:rPr>
                      </a:br>
                      <a:r>
                        <a:rPr lang="de-DE" sz="1000" b="0" dirty="0">
                          <a:solidFill>
                            <a:schemeClr val="bg1">
                              <a:lumMod val="50000"/>
                            </a:schemeClr>
                          </a:solidFill>
                        </a:rPr>
                        <a:t>methode:</a:t>
                      </a:r>
                    </a:p>
                  </a:txBody>
                  <a:tcPr>
                    <a:lnL w="3175" cap="flat" cmpd="sng" algn="ctr">
                      <a:noFill/>
                      <a:prstDash val="sysDot"/>
                      <a:round/>
                      <a:headEnd type="none" w="med" len="med"/>
                      <a:tailEnd type="none" w="med" len="med"/>
                    </a:lnL>
                    <a:lnR w="3175" cap="flat" cmpd="sng" algn="ctr">
                      <a:noFill/>
                      <a:prstDash val="sysDot"/>
                      <a:round/>
                      <a:headEnd type="none" w="med" len="med"/>
                      <a:tailEnd type="none" w="med" len="med"/>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de-DE" sz="1000" b="0" dirty="0">
                          <a:solidFill>
                            <a:srgbClr val="2A2E3B"/>
                          </a:solidFill>
                        </a:rPr>
                        <a:t>Individueller CO</a:t>
                      </a:r>
                      <a:r>
                        <a:rPr lang="de-DE" sz="1000" b="0" baseline="-25000" dirty="0">
                          <a:solidFill>
                            <a:srgbClr val="2A2E3B"/>
                          </a:solidFill>
                        </a:rPr>
                        <a:t>2</a:t>
                      </a:r>
                      <a:r>
                        <a:rPr lang="de-DE" sz="1000" b="0" dirty="0">
                          <a:solidFill>
                            <a:srgbClr val="2A2E3B"/>
                          </a:solidFill>
                        </a:rPr>
                        <a:t>-Fußabdruck</a:t>
                      </a:r>
                    </a:p>
                  </a:txBody>
                  <a:tcPr>
                    <a:lnL w="3175" cap="flat" cmpd="sng" algn="ctr">
                      <a:noFill/>
                      <a:prstDash val="sysDot"/>
                      <a:round/>
                      <a:headEnd type="none" w="med" len="med"/>
                      <a:tailEnd type="none" w="med" len="med"/>
                    </a:lnL>
                    <a:lnR w="3175" cap="flat" cmpd="sng" algn="ctr">
                      <a:noFill/>
                      <a:prstDash val="sysDot"/>
                      <a:round/>
                      <a:headEnd type="none" w="med" len="med"/>
                      <a:tailEnd type="none" w="med" len="med"/>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de-DE" sz="1000" b="0" dirty="0">
                          <a:solidFill>
                            <a:srgbClr val="2A2E3B"/>
                          </a:solidFill>
                        </a:rPr>
                        <a:t>Energiebericht</a:t>
                      </a:r>
                    </a:p>
                  </a:txBody>
                  <a:tcPr>
                    <a:lnL w="3175" cap="flat" cmpd="sng" algn="ctr">
                      <a:noFill/>
                      <a:prstDash val="sysDot"/>
                      <a:round/>
                      <a:headEnd type="none" w="med" len="med"/>
                      <a:tailEnd type="none" w="med" len="med"/>
                    </a:lnL>
                    <a:lnR w="3175" cap="flat" cmpd="sng" algn="ctr">
                      <a:noFill/>
                      <a:prstDash val="sysDot"/>
                      <a:round/>
                      <a:headEnd type="none" w="med" len="med"/>
                      <a:tailEnd type="none" w="med" len="med"/>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de-DE" sz="1000" b="0" dirty="0">
                          <a:solidFill>
                            <a:srgbClr val="2A2E3B"/>
                          </a:solidFill>
                        </a:rPr>
                        <a:t>GHG Protocol Corporate Standard</a:t>
                      </a:r>
                    </a:p>
                  </a:txBody>
                  <a:tcPr>
                    <a:lnL w="3175" cap="flat" cmpd="sng" algn="ctr">
                      <a:noFill/>
                      <a:prstDash val="sysDot"/>
                      <a:round/>
                      <a:headEnd type="none" w="med" len="med"/>
                      <a:tailEnd type="none" w="med" len="med"/>
                    </a:lnL>
                    <a:lnR w="3175" cap="flat" cmpd="sng" algn="ctr">
                      <a:noFill/>
                      <a:prstDash val="sysDot"/>
                      <a:round/>
                      <a:headEnd type="none" w="med" len="med"/>
                      <a:tailEnd type="none" w="med" len="med"/>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de-DE" sz="1000" b="0" dirty="0">
                          <a:solidFill>
                            <a:srgbClr val="2A2E3B"/>
                          </a:solidFill>
                        </a:rPr>
                        <a:t>GHG Protocol </a:t>
                      </a:r>
                      <a:br>
                        <a:rPr lang="de-DE" sz="1000" b="0" dirty="0">
                          <a:solidFill>
                            <a:srgbClr val="2A2E3B"/>
                          </a:solidFill>
                        </a:rPr>
                      </a:br>
                      <a:r>
                        <a:rPr lang="de-DE" sz="1000" b="0" dirty="0">
                          <a:solidFill>
                            <a:srgbClr val="2A2E3B"/>
                          </a:solidFill>
                        </a:rPr>
                        <a:t>Corporate Standard</a:t>
                      </a:r>
                    </a:p>
                  </a:txBody>
                  <a:tcPr>
                    <a:lnL w="3175" cap="flat" cmpd="sng" algn="ctr">
                      <a:noFill/>
                      <a:prstDash val="sysDot"/>
                      <a:round/>
                      <a:headEnd type="none" w="med" len="med"/>
                      <a:tailEnd type="none" w="med" len="med"/>
                    </a:lnL>
                    <a:lnR w="3175" cap="flat" cmpd="sng" algn="ctr">
                      <a:noFill/>
                      <a:prstDash val="sysDot"/>
                      <a:round/>
                      <a:headEnd type="none" w="med" len="med"/>
                      <a:tailEnd type="none" w="med" len="med"/>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00" b="0" dirty="0">
                          <a:solidFill>
                            <a:srgbClr val="2A2E3B"/>
                          </a:solidFill>
                        </a:rPr>
                        <a:t>BISKO / </a:t>
                      </a:r>
                      <a:br>
                        <a:rPr lang="de-DE" sz="1000" b="0" dirty="0">
                          <a:solidFill>
                            <a:srgbClr val="2A2E3B"/>
                          </a:solidFill>
                        </a:rPr>
                      </a:br>
                      <a:r>
                        <a:rPr lang="de-DE" sz="1000" b="0" dirty="0">
                          <a:solidFill>
                            <a:srgbClr val="2A2E3B"/>
                          </a:solidFill>
                        </a:rPr>
                        <a:t>GHG Protocol for Cities</a:t>
                      </a:r>
                    </a:p>
                    <a:p>
                      <a:endParaRPr lang="de-DE" sz="1000" b="0" dirty="0">
                        <a:solidFill>
                          <a:srgbClr val="2A2E3B"/>
                        </a:solidFill>
                      </a:endParaRPr>
                    </a:p>
                  </a:txBody>
                  <a:tcPr>
                    <a:lnL w="3175" cap="flat" cmpd="sng" algn="ctr">
                      <a:noFill/>
                      <a:prstDash val="sysDot"/>
                      <a:round/>
                      <a:headEnd type="none" w="med" len="med"/>
                      <a:tailEnd type="none" w="med" len="med"/>
                    </a:lnL>
                    <a:lnR w="3175" cap="flat" cmpd="sng" algn="ctr">
                      <a:noFill/>
                      <a:prstDash val="sysDot"/>
                      <a:round/>
                      <a:headEnd type="none" w="med" len="med"/>
                      <a:tailEnd type="none" w="med" len="med"/>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de-DE" sz="1000" b="0" dirty="0">
                          <a:solidFill>
                            <a:srgbClr val="2A2E3B"/>
                          </a:solidFill>
                        </a:rPr>
                        <a:t>UNFCCC Nationales THG-Inventar</a:t>
                      </a:r>
                    </a:p>
                  </a:txBody>
                  <a:tcPr>
                    <a:lnL w="3175" cap="flat" cmpd="sng" algn="ctr">
                      <a:noFill/>
                      <a:prstDash val="sysDot"/>
                      <a:round/>
                      <a:headEnd type="none" w="med" len="med"/>
                      <a:tailEnd type="none" w="med" len="med"/>
                    </a:lnL>
                    <a:lnR w="3175" cap="flat" cmpd="sng" algn="ctr">
                      <a:noFill/>
                      <a:prstDash val="sysDot"/>
                      <a:round/>
                      <a:headEnd type="none" w="med" len="med"/>
                      <a:tailEnd type="none" w="med" len="med"/>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70604653"/>
                  </a:ext>
                </a:extLst>
              </a:tr>
              <a:tr h="370840">
                <a:tc>
                  <a:txBody>
                    <a:bodyPr/>
                    <a:lstStyle/>
                    <a:p>
                      <a:r>
                        <a:rPr lang="de-DE" sz="1000" b="0" dirty="0">
                          <a:solidFill>
                            <a:schemeClr val="bg1">
                              <a:lumMod val="50000"/>
                            </a:schemeClr>
                          </a:solidFill>
                        </a:rPr>
                        <a:t>Bereiche:</a:t>
                      </a:r>
                    </a:p>
                  </a:txBody>
                  <a:tcPr>
                    <a:lnL w="3175" cap="flat" cmpd="sng" algn="ctr">
                      <a:noFill/>
                      <a:prstDash val="sysDot"/>
                      <a:round/>
                      <a:headEnd type="none" w="med" len="med"/>
                      <a:tailEnd type="none" w="med" len="med"/>
                    </a:lnL>
                    <a:lnR w="3175" cap="flat" cmpd="sng" algn="ctr">
                      <a:noFill/>
                      <a:prstDash val="sysDot"/>
                      <a:round/>
                      <a:headEnd type="none" w="med" len="med"/>
                      <a:tailEnd type="none" w="med" len="med"/>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de-DE" sz="1000" b="0" dirty="0">
                          <a:solidFill>
                            <a:srgbClr val="2A2E3B"/>
                          </a:solidFill>
                        </a:rPr>
                        <a:t>Strom, Wärme, Mobilität, Ernährung</a:t>
                      </a:r>
                    </a:p>
                  </a:txBody>
                  <a:tcPr>
                    <a:lnL w="3175" cap="flat" cmpd="sng" algn="ctr">
                      <a:noFill/>
                      <a:prstDash val="sysDot"/>
                      <a:round/>
                      <a:headEnd type="none" w="med" len="med"/>
                      <a:tailEnd type="none" w="med" len="med"/>
                    </a:lnL>
                    <a:lnR w="3175" cap="flat" cmpd="sng" algn="ctr">
                      <a:noFill/>
                      <a:prstDash val="sysDot"/>
                      <a:round/>
                      <a:headEnd type="none" w="med" len="med"/>
                      <a:tailEnd type="none" w="med" len="med"/>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de-DE" sz="1000" b="0" dirty="0">
                          <a:solidFill>
                            <a:srgbClr val="2A2E3B"/>
                          </a:solidFill>
                        </a:rPr>
                        <a:t>Rathaus, Verwaltung, Schulen, Kitas, Sporthallen, Bäder, Kultur</a:t>
                      </a:r>
                    </a:p>
                  </a:txBody>
                  <a:tcPr>
                    <a:lnL w="3175" cap="flat" cmpd="sng" algn="ctr">
                      <a:noFill/>
                      <a:prstDash val="sysDot"/>
                      <a:round/>
                      <a:headEnd type="none" w="med" len="med"/>
                      <a:tailEnd type="none" w="med" len="med"/>
                    </a:lnL>
                    <a:lnR w="3175" cap="flat" cmpd="sng" algn="ctr">
                      <a:noFill/>
                      <a:prstDash val="sysDot"/>
                      <a:round/>
                      <a:headEnd type="none" w="med" len="med"/>
                      <a:tailEnd type="none" w="med" len="med"/>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de-DE" sz="1000" b="0" dirty="0">
                          <a:solidFill>
                            <a:srgbClr val="2A2E3B"/>
                          </a:solidFill>
                        </a:rPr>
                        <a:t>Fuhrpark, Lichtsignalanlagen, Straßenbeleuchtung, Beschaffung, Ernährung</a:t>
                      </a:r>
                    </a:p>
                  </a:txBody>
                  <a:tcPr>
                    <a:lnL w="3175" cap="flat" cmpd="sng" algn="ctr">
                      <a:noFill/>
                      <a:prstDash val="sysDot"/>
                      <a:round/>
                      <a:headEnd type="none" w="med" len="med"/>
                      <a:tailEnd type="none" w="med" len="med"/>
                    </a:lnL>
                    <a:lnR w="3175" cap="flat" cmpd="sng" algn="ctr">
                      <a:noFill/>
                      <a:prstDash val="sysDot"/>
                      <a:round/>
                      <a:headEnd type="none" w="med" len="med"/>
                      <a:tailEnd type="none" w="med" len="med"/>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de-DE" sz="1000" b="0" dirty="0">
                          <a:solidFill>
                            <a:srgbClr val="2A2E3B"/>
                          </a:solidFill>
                        </a:rPr>
                        <a:t>Kommunale EVUs, Verkehrsträger, Ver- und Entsorgung, Kliniken, komm. Unternehmen</a:t>
                      </a:r>
                    </a:p>
                  </a:txBody>
                  <a:tcPr>
                    <a:lnL w="3175" cap="flat" cmpd="sng" algn="ctr">
                      <a:noFill/>
                      <a:prstDash val="sysDot"/>
                      <a:round/>
                      <a:headEnd type="none" w="med" len="med"/>
                      <a:tailEnd type="none" w="med" len="med"/>
                    </a:lnL>
                    <a:lnR w="3175" cap="flat" cmpd="sng" algn="ctr">
                      <a:noFill/>
                      <a:prstDash val="sysDot"/>
                      <a:round/>
                      <a:headEnd type="none" w="med" len="med"/>
                      <a:tailEnd type="none" w="med" len="med"/>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de-DE" sz="1000" b="0" dirty="0">
                          <a:solidFill>
                            <a:srgbClr val="2A2E3B"/>
                          </a:solidFill>
                        </a:rPr>
                        <a:t>Haushalte, Verkehr, Wirtschaft</a:t>
                      </a:r>
                    </a:p>
                  </a:txBody>
                  <a:tcPr>
                    <a:lnL w="3175" cap="flat" cmpd="sng" algn="ctr">
                      <a:noFill/>
                      <a:prstDash val="sysDot"/>
                      <a:round/>
                      <a:headEnd type="none" w="med" len="med"/>
                      <a:tailEnd type="none" w="med" len="med"/>
                    </a:lnL>
                    <a:lnR w="3175" cap="flat" cmpd="sng" algn="ctr">
                      <a:noFill/>
                      <a:prstDash val="sysDot"/>
                      <a:round/>
                      <a:headEnd type="none" w="med" len="med"/>
                      <a:tailEnd type="none" w="med" len="med"/>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de-DE" sz="1000" b="0" dirty="0">
                          <a:solidFill>
                            <a:srgbClr val="2A2E3B"/>
                          </a:solidFill>
                        </a:rPr>
                        <a:t>Energie, Industrie, Landwirtschaft, Landnutzung, Forstwirtschaft, Abfall</a:t>
                      </a:r>
                    </a:p>
                  </a:txBody>
                  <a:tcPr>
                    <a:lnL w="3175" cap="flat" cmpd="sng" algn="ctr">
                      <a:noFill/>
                      <a:prstDash val="sysDot"/>
                      <a:round/>
                      <a:headEnd type="none" w="med" len="med"/>
                      <a:tailEnd type="none" w="med" len="med"/>
                    </a:lnL>
                    <a:lnR w="3175" cap="flat" cmpd="sng" algn="ctr">
                      <a:noFill/>
                      <a:prstDash val="sysDot"/>
                      <a:round/>
                      <a:headEnd type="none" w="med" len="med"/>
                      <a:tailEnd type="none" w="med" len="med"/>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85122599"/>
                  </a:ext>
                </a:extLst>
              </a:tr>
            </a:tbl>
          </a:graphicData>
        </a:graphic>
      </p:graphicFrame>
      <p:sp>
        <p:nvSpPr>
          <p:cNvPr id="5" name="Textfeld 4">
            <a:extLst>
              <a:ext uri="{FF2B5EF4-FFF2-40B4-BE49-F238E27FC236}">
                <a16:creationId xmlns:a16="http://schemas.microsoft.com/office/drawing/2014/main" id="{367627BC-43D6-251A-BC3D-1A0071FB3E5C}"/>
              </a:ext>
            </a:extLst>
          </p:cNvPr>
          <p:cNvSpPr txBox="1"/>
          <p:nvPr/>
        </p:nvSpPr>
        <p:spPr>
          <a:xfrm>
            <a:off x="353557" y="1700516"/>
            <a:ext cx="2053977" cy="276999"/>
          </a:xfrm>
          <a:prstGeom prst="rect">
            <a:avLst/>
          </a:prstGeom>
          <a:solidFill>
            <a:srgbClr val="398891"/>
          </a:solidFill>
        </p:spPr>
        <p:txBody>
          <a:bodyPr wrap="square" rtlCol="0">
            <a:spAutoFit/>
          </a:bodyPr>
          <a:lstStyle/>
          <a:p>
            <a:pPr algn="ctr"/>
            <a:r>
              <a:rPr lang="de-DE" sz="1200" dirty="0">
                <a:solidFill>
                  <a:schemeClr val="bg1"/>
                </a:solidFill>
              </a:rPr>
              <a:t>Begrifflichkeiten Kommune</a:t>
            </a:r>
          </a:p>
        </p:txBody>
      </p:sp>
    </p:spTree>
    <p:extLst>
      <p:ext uri="{BB962C8B-B14F-4D97-AF65-F5344CB8AC3E}">
        <p14:creationId xmlns:p14="http://schemas.microsoft.com/office/powerpoint/2010/main" val="41448766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0E5F9D-53D1-A06D-5818-D46DE7793B2C}"/>
              </a:ext>
            </a:extLst>
          </p:cNvPr>
          <p:cNvSpPr>
            <a:spLocks noGrp="1"/>
          </p:cNvSpPr>
          <p:nvPr>
            <p:ph type="title"/>
          </p:nvPr>
        </p:nvSpPr>
        <p:spPr/>
        <p:txBody>
          <a:bodyPr/>
          <a:lstStyle/>
          <a:p>
            <a:r>
              <a:rPr lang="de-DE" dirty="0"/>
              <a:t>Wesentlichkeitsbetrachtung</a:t>
            </a:r>
          </a:p>
        </p:txBody>
      </p:sp>
      <p:sp>
        <p:nvSpPr>
          <p:cNvPr id="3" name="Foliennummernplatzhalter 2">
            <a:extLst>
              <a:ext uri="{FF2B5EF4-FFF2-40B4-BE49-F238E27FC236}">
                <a16:creationId xmlns:a16="http://schemas.microsoft.com/office/drawing/2014/main" id="{5BC6C004-AEAD-A867-753E-801F7FAF4028}"/>
              </a:ext>
            </a:extLst>
          </p:cNvPr>
          <p:cNvSpPr>
            <a:spLocks noGrp="1"/>
          </p:cNvSpPr>
          <p:nvPr>
            <p:ph type="sldNum" sz="quarter" idx="4"/>
          </p:nvPr>
        </p:nvSpPr>
        <p:spPr/>
        <p:txBody>
          <a:bodyPr/>
          <a:lstStyle/>
          <a:p>
            <a:pPr algn="l"/>
            <a:r>
              <a:rPr lang="de-DE"/>
              <a:t>Seite </a:t>
            </a:r>
            <a:fld id="{116EDF81-E62B-6D4E-87B5-2A3890D58C7C}" type="slidenum">
              <a:rPr lang="de-DE" smtClean="0"/>
              <a:pPr algn="l"/>
              <a:t>7</a:t>
            </a:fld>
            <a:endParaRPr lang="de-DE" dirty="0"/>
          </a:p>
        </p:txBody>
      </p:sp>
      <p:grpSp>
        <p:nvGrpSpPr>
          <p:cNvPr id="12" name="Gruppieren 11">
            <a:extLst>
              <a:ext uri="{FF2B5EF4-FFF2-40B4-BE49-F238E27FC236}">
                <a16:creationId xmlns:a16="http://schemas.microsoft.com/office/drawing/2014/main" id="{A6B91C55-0FF5-660C-20FD-34D2F6CB1E7C}"/>
              </a:ext>
            </a:extLst>
          </p:cNvPr>
          <p:cNvGrpSpPr/>
          <p:nvPr/>
        </p:nvGrpSpPr>
        <p:grpSpPr>
          <a:xfrm>
            <a:off x="338019" y="1449388"/>
            <a:ext cx="12073558" cy="4919533"/>
            <a:chOff x="338019" y="1449388"/>
            <a:chExt cx="12073558" cy="4919533"/>
          </a:xfrm>
        </p:grpSpPr>
        <p:sp>
          <p:nvSpPr>
            <p:cNvPr id="7" name="Textfeld 6">
              <a:extLst>
                <a:ext uri="{FF2B5EF4-FFF2-40B4-BE49-F238E27FC236}">
                  <a16:creationId xmlns:a16="http://schemas.microsoft.com/office/drawing/2014/main" id="{C45CC515-DE7D-085F-AB8C-2FD1369A71B7}"/>
                </a:ext>
              </a:extLst>
            </p:cNvPr>
            <p:cNvSpPr txBox="1"/>
            <p:nvPr/>
          </p:nvSpPr>
          <p:spPr>
            <a:xfrm>
              <a:off x="10270633" y="6091922"/>
              <a:ext cx="2140944" cy="276999"/>
            </a:xfrm>
            <a:prstGeom prst="rect">
              <a:avLst/>
            </a:prstGeom>
            <a:noFill/>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de-DE" sz="1200" b="0" i="0" u="none" strike="noStrike" kern="0" cap="none" spc="0" normalizeH="0" baseline="0" noProof="0" dirty="0">
                  <a:ln>
                    <a:noFill/>
                  </a:ln>
                  <a:solidFill>
                    <a:prstClr val="black"/>
                  </a:solidFill>
                  <a:effectLst/>
                  <a:uLnTx/>
                  <a:uFillTx/>
                  <a:ea typeface="Droid Sans" panose="020B0606030804020204" pitchFamily="34" charset="0"/>
                  <a:cs typeface="Droid Sans" panose="020B0606030804020204" pitchFamily="34" charset="0"/>
                </a:rPr>
                <a:t>Relevanz für Akteure</a:t>
              </a:r>
            </a:p>
          </p:txBody>
        </p:sp>
        <p:sp>
          <p:nvSpPr>
            <p:cNvPr id="18" name="Textfeld 17">
              <a:extLst>
                <a:ext uri="{FF2B5EF4-FFF2-40B4-BE49-F238E27FC236}">
                  <a16:creationId xmlns:a16="http://schemas.microsoft.com/office/drawing/2014/main" id="{EFFE9F66-3DEB-6B6E-40B3-6662CA00AD18}"/>
                </a:ext>
              </a:extLst>
            </p:cNvPr>
            <p:cNvSpPr txBox="1"/>
            <p:nvPr/>
          </p:nvSpPr>
          <p:spPr>
            <a:xfrm>
              <a:off x="10062817" y="4846909"/>
              <a:ext cx="2140944" cy="276999"/>
            </a:xfrm>
            <a:prstGeom prst="rect">
              <a:avLst/>
            </a:prstGeom>
            <a:noFill/>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de-DE" sz="1200" b="0" i="0" u="none" strike="noStrike" kern="0" cap="none" spc="0" normalizeH="0" baseline="0" noProof="0" dirty="0">
                  <a:ln>
                    <a:noFill/>
                  </a:ln>
                  <a:solidFill>
                    <a:prstClr val="black"/>
                  </a:solidFill>
                  <a:effectLst/>
                  <a:uLnTx/>
                  <a:uFillTx/>
                  <a:ea typeface="Droid Sans" panose="020B0606030804020204" pitchFamily="34" charset="0"/>
                  <a:cs typeface="Droid Sans" panose="020B0606030804020204" pitchFamily="34" charset="0"/>
                </a:rPr>
                <a:t>hoch</a:t>
              </a:r>
            </a:p>
          </p:txBody>
        </p:sp>
        <p:sp>
          <p:nvSpPr>
            <p:cNvPr id="20" name="Textfeld 19">
              <a:extLst>
                <a:ext uri="{FF2B5EF4-FFF2-40B4-BE49-F238E27FC236}">
                  <a16:creationId xmlns:a16="http://schemas.microsoft.com/office/drawing/2014/main" id="{53733F22-AD7D-6C4E-9612-629CCF8C38F6}"/>
                </a:ext>
              </a:extLst>
            </p:cNvPr>
            <p:cNvSpPr txBox="1"/>
            <p:nvPr/>
          </p:nvSpPr>
          <p:spPr>
            <a:xfrm>
              <a:off x="10095868" y="5330345"/>
              <a:ext cx="2140944" cy="276999"/>
            </a:xfrm>
            <a:prstGeom prst="rect">
              <a:avLst/>
            </a:prstGeom>
            <a:noFill/>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de-DE" sz="1200" b="0" i="0" u="none" strike="noStrike" kern="0" cap="none" spc="0" normalizeH="0" baseline="0" noProof="0" dirty="0">
                  <a:ln>
                    <a:noFill/>
                  </a:ln>
                  <a:solidFill>
                    <a:prstClr val="black"/>
                  </a:solidFill>
                  <a:effectLst/>
                  <a:uLnTx/>
                  <a:uFillTx/>
                  <a:ea typeface="Droid Sans" panose="020B0606030804020204" pitchFamily="34" charset="0"/>
                  <a:cs typeface="Droid Sans" panose="020B0606030804020204" pitchFamily="34" charset="0"/>
                </a:rPr>
                <a:t>mittel</a:t>
              </a:r>
            </a:p>
          </p:txBody>
        </p:sp>
        <p:sp>
          <p:nvSpPr>
            <p:cNvPr id="21" name="Textfeld 20">
              <a:extLst>
                <a:ext uri="{FF2B5EF4-FFF2-40B4-BE49-F238E27FC236}">
                  <a16:creationId xmlns:a16="http://schemas.microsoft.com/office/drawing/2014/main" id="{F9074B4B-23E8-C38B-247E-B89AFC446AB2}"/>
                </a:ext>
              </a:extLst>
            </p:cNvPr>
            <p:cNvSpPr txBox="1"/>
            <p:nvPr/>
          </p:nvSpPr>
          <p:spPr>
            <a:xfrm>
              <a:off x="10095868" y="5811060"/>
              <a:ext cx="2140944" cy="276999"/>
            </a:xfrm>
            <a:prstGeom prst="rect">
              <a:avLst/>
            </a:prstGeom>
            <a:noFill/>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de-DE" sz="1200" b="0" i="0" u="none" strike="noStrike" kern="0" cap="none" spc="0" normalizeH="0" baseline="0" noProof="0" dirty="0">
                  <a:ln>
                    <a:noFill/>
                  </a:ln>
                  <a:solidFill>
                    <a:prstClr val="black"/>
                  </a:solidFill>
                  <a:effectLst/>
                  <a:uLnTx/>
                  <a:uFillTx/>
                  <a:ea typeface="Droid Sans" panose="020B0606030804020204" pitchFamily="34" charset="0"/>
                  <a:cs typeface="Droid Sans" panose="020B0606030804020204" pitchFamily="34" charset="0"/>
                </a:rPr>
                <a:t>gering</a:t>
              </a:r>
            </a:p>
          </p:txBody>
        </p:sp>
        <p:grpSp>
          <p:nvGrpSpPr>
            <p:cNvPr id="8" name="Gruppieren 7">
              <a:extLst>
                <a:ext uri="{FF2B5EF4-FFF2-40B4-BE49-F238E27FC236}">
                  <a16:creationId xmlns:a16="http://schemas.microsoft.com/office/drawing/2014/main" id="{DB6F82F8-47E0-6831-9A96-E4BCA6734E81}"/>
                </a:ext>
              </a:extLst>
            </p:cNvPr>
            <p:cNvGrpSpPr/>
            <p:nvPr/>
          </p:nvGrpSpPr>
          <p:grpSpPr>
            <a:xfrm>
              <a:off x="338019" y="1449388"/>
              <a:ext cx="10951655" cy="4919533"/>
              <a:chOff x="338019" y="1449388"/>
              <a:chExt cx="10951655" cy="4919533"/>
            </a:xfrm>
          </p:grpSpPr>
          <p:cxnSp>
            <p:nvCxnSpPr>
              <p:cNvPr id="54" name="Gerade Verbindung mit Pfeil 53">
                <a:extLst>
                  <a:ext uri="{FF2B5EF4-FFF2-40B4-BE49-F238E27FC236}">
                    <a16:creationId xmlns:a16="http://schemas.microsoft.com/office/drawing/2014/main" id="{C216823A-0DBB-7D9E-0755-A21FB1CDD2B8}"/>
                  </a:ext>
                </a:extLst>
              </p:cNvPr>
              <p:cNvCxnSpPr>
                <a:cxnSpLocks/>
              </p:cNvCxnSpPr>
              <p:nvPr/>
            </p:nvCxnSpPr>
            <p:spPr>
              <a:xfrm flipV="1">
                <a:off x="1056643" y="1449388"/>
                <a:ext cx="0" cy="4258893"/>
              </a:xfrm>
              <a:prstGeom prst="straightConnector1">
                <a:avLst/>
              </a:prstGeom>
              <a:noFill/>
              <a:ln w="31750" cap="flat" cmpd="sng" algn="ctr">
                <a:solidFill>
                  <a:sysClr val="window" lastClr="FFFFFF">
                    <a:lumMod val="50000"/>
                  </a:sysClr>
                </a:solidFill>
                <a:prstDash val="solid"/>
                <a:tailEnd type="triangle"/>
              </a:ln>
              <a:effectLst/>
            </p:spPr>
          </p:cxnSp>
          <p:cxnSp>
            <p:nvCxnSpPr>
              <p:cNvPr id="55" name="Gerade Verbindung mit Pfeil 54">
                <a:extLst>
                  <a:ext uri="{FF2B5EF4-FFF2-40B4-BE49-F238E27FC236}">
                    <a16:creationId xmlns:a16="http://schemas.microsoft.com/office/drawing/2014/main" id="{64A7A6B4-AA81-EEED-F0F6-7047E63D27B9}"/>
                  </a:ext>
                </a:extLst>
              </p:cNvPr>
              <p:cNvCxnSpPr>
                <a:cxnSpLocks/>
                <a:stCxn id="58" idx="0"/>
              </p:cNvCxnSpPr>
              <p:nvPr/>
            </p:nvCxnSpPr>
            <p:spPr>
              <a:xfrm flipV="1">
                <a:off x="697331" y="5410616"/>
                <a:ext cx="6989407" cy="17197"/>
              </a:xfrm>
              <a:prstGeom prst="straightConnector1">
                <a:avLst/>
              </a:prstGeom>
              <a:noFill/>
              <a:ln w="31750" cap="flat" cmpd="sng" algn="ctr">
                <a:solidFill>
                  <a:sysClr val="window" lastClr="FFFFFF">
                    <a:lumMod val="50000"/>
                  </a:sysClr>
                </a:solidFill>
                <a:prstDash val="solid"/>
                <a:tailEnd type="triangle"/>
              </a:ln>
              <a:effectLst/>
            </p:spPr>
          </p:cxnSp>
          <p:sp>
            <p:nvSpPr>
              <p:cNvPr id="56" name="Textfeld 55">
                <a:extLst>
                  <a:ext uri="{FF2B5EF4-FFF2-40B4-BE49-F238E27FC236}">
                    <a16:creationId xmlns:a16="http://schemas.microsoft.com/office/drawing/2014/main" id="{122930AC-0C2C-AD51-0954-C6C8ED535EC8}"/>
                  </a:ext>
                </a:extLst>
              </p:cNvPr>
              <p:cNvSpPr txBox="1"/>
              <p:nvPr/>
            </p:nvSpPr>
            <p:spPr>
              <a:xfrm>
                <a:off x="3144175" y="5468684"/>
                <a:ext cx="2335237" cy="276999"/>
              </a:xfrm>
              <a:prstGeom prst="rect">
                <a:avLst/>
              </a:prstGeom>
              <a:noFill/>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de-DE" sz="1200" b="0" i="0" u="none" strike="noStrike" kern="0" cap="none" spc="0" normalizeH="0" baseline="0" noProof="0" dirty="0">
                    <a:ln>
                      <a:noFill/>
                    </a:ln>
                    <a:solidFill>
                      <a:prstClr val="black"/>
                    </a:solidFill>
                    <a:effectLst/>
                    <a:uLnTx/>
                    <a:uFillTx/>
                    <a:ea typeface="Droid Sans" panose="020B0606030804020204" pitchFamily="34" charset="0"/>
                    <a:cs typeface="Droid Sans" panose="020B0606030804020204" pitchFamily="34" charset="0"/>
                  </a:rPr>
                  <a:t>Beeinflussbarkeit </a:t>
                </a:r>
              </a:p>
            </p:txBody>
          </p:sp>
          <p:sp>
            <p:nvSpPr>
              <p:cNvPr id="57" name="Textfeld 56">
                <a:extLst>
                  <a:ext uri="{FF2B5EF4-FFF2-40B4-BE49-F238E27FC236}">
                    <a16:creationId xmlns:a16="http://schemas.microsoft.com/office/drawing/2014/main" id="{480F9AFF-5D89-4C0B-0AF2-3013B90F9DBE}"/>
                  </a:ext>
                </a:extLst>
              </p:cNvPr>
              <p:cNvSpPr txBox="1"/>
              <p:nvPr/>
            </p:nvSpPr>
            <p:spPr>
              <a:xfrm rot="16200000">
                <a:off x="-365367" y="3842635"/>
                <a:ext cx="2335237" cy="276999"/>
              </a:xfrm>
              <a:prstGeom prst="rect">
                <a:avLst/>
              </a:prstGeom>
              <a:noFill/>
            </p:spPr>
            <p:txBody>
              <a:bodyPr wrap="square" rtlCol="0">
                <a:spAutoFit/>
              </a:bodyPr>
              <a:lstStyle>
                <a:defPPr>
                  <a:defRPr lang="de-DE"/>
                </a:defPPr>
                <a:lvl1pPr marR="0" lvl="0" indent="0" algn="ctr" fontAlgn="base">
                  <a:lnSpc>
                    <a:spcPct val="100000"/>
                  </a:lnSpc>
                  <a:spcBef>
                    <a:spcPct val="0"/>
                  </a:spcBef>
                  <a:spcAft>
                    <a:spcPct val="0"/>
                  </a:spcAft>
                  <a:buClrTx/>
                  <a:buSzTx/>
                  <a:buFontTx/>
                  <a:buNone/>
                  <a:tabLst/>
                  <a:defRPr kumimoji="0" sz="1200" b="0" i="0" u="none" strike="noStrike" kern="0" cap="none" spc="0" normalizeH="0" baseline="0">
                    <a:ln>
                      <a:noFill/>
                    </a:ln>
                    <a:solidFill>
                      <a:prstClr val="black"/>
                    </a:solidFill>
                    <a:effectLst/>
                    <a:uLnTx/>
                    <a:uFillTx/>
                    <a:ea typeface="Droid Sans" panose="020B0606030804020204" pitchFamily="34" charset="0"/>
                    <a:cs typeface="Droid Sans" panose="020B0606030804020204" pitchFamily="34" charset="0"/>
                  </a:defRPr>
                </a:lvl1pPr>
              </a:lstStyle>
              <a:p>
                <a:r>
                  <a:rPr lang="de-DE" dirty="0"/>
                  <a:t>Quantität der Emissionen</a:t>
                </a:r>
              </a:p>
            </p:txBody>
          </p:sp>
          <p:sp>
            <p:nvSpPr>
              <p:cNvPr id="58" name="Textfeld 57">
                <a:extLst>
                  <a:ext uri="{FF2B5EF4-FFF2-40B4-BE49-F238E27FC236}">
                    <a16:creationId xmlns:a16="http://schemas.microsoft.com/office/drawing/2014/main" id="{EC855F6C-16DD-97E5-3C96-70D9B0C38C5D}"/>
                  </a:ext>
                </a:extLst>
              </p:cNvPr>
              <p:cNvSpPr txBox="1"/>
              <p:nvPr/>
            </p:nvSpPr>
            <p:spPr>
              <a:xfrm>
                <a:off x="338019" y="5427813"/>
                <a:ext cx="718624" cy="280468"/>
              </a:xfrm>
              <a:prstGeom prst="rect">
                <a:avLst/>
              </a:prstGeom>
              <a:noFill/>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de-DE" sz="1200" b="0" i="0" u="none" strike="noStrike" kern="0" cap="none" spc="0" normalizeH="0" baseline="0" noProof="0" dirty="0">
                    <a:ln>
                      <a:noFill/>
                    </a:ln>
                    <a:solidFill>
                      <a:prstClr val="black"/>
                    </a:solidFill>
                    <a:effectLst/>
                    <a:uLnTx/>
                    <a:uFillTx/>
                    <a:ea typeface="Droid Sans" panose="020B0606030804020204" pitchFamily="34" charset="0"/>
                    <a:cs typeface="Droid Sans" panose="020B0606030804020204" pitchFamily="34" charset="0"/>
                  </a:rPr>
                  <a:t>gering</a:t>
                </a:r>
              </a:p>
            </p:txBody>
          </p:sp>
          <p:sp>
            <p:nvSpPr>
              <p:cNvPr id="59" name="Textfeld 58">
                <a:extLst>
                  <a:ext uri="{FF2B5EF4-FFF2-40B4-BE49-F238E27FC236}">
                    <a16:creationId xmlns:a16="http://schemas.microsoft.com/office/drawing/2014/main" id="{715A5655-0B5A-2E2B-5788-3B89A8B2ED47}"/>
                  </a:ext>
                </a:extLst>
              </p:cNvPr>
              <p:cNvSpPr txBox="1"/>
              <p:nvPr/>
            </p:nvSpPr>
            <p:spPr>
              <a:xfrm>
                <a:off x="338019" y="2254285"/>
                <a:ext cx="718624" cy="280468"/>
              </a:xfrm>
              <a:prstGeom prst="rect">
                <a:avLst/>
              </a:prstGeom>
              <a:noFill/>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de-DE" sz="1200" b="0" i="0" u="none" strike="noStrike" kern="0" cap="none" spc="0" normalizeH="0" baseline="0" noProof="0" dirty="0">
                    <a:ln>
                      <a:noFill/>
                    </a:ln>
                    <a:solidFill>
                      <a:prstClr val="black"/>
                    </a:solidFill>
                    <a:effectLst/>
                    <a:uLnTx/>
                    <a:uFillTx/>
                    <a:ea typeface="Droid Sans" panose="020B0606030804020204" pitchFamily="34" charset="0"/>
                    <a:cs typeface="Droid Sans" panose="020B0606030804020204" pitchFamily="34" charset="0"/>
                  </a:rPr>
                  <a:t>hoch</a:t>
                </a:r>
              </a:p>
            </p:txBody>
          </p:sp>
          <p:sp>
            <p:nvSpPr>
              <p:cNvPr id="60" name="Textfeld 59">
                <a:extLst>
                  <a:ext uri="{FF2B5EF4-FFF2-40B4-BE49-F238E27FC236}">
                    <a16:creationId xmlns:a16="http://schemas.microsoft.com/office/drawing/2014/main" id="{6857B277-3564-33C7-6410-338392E2F89E}"/>
                  </a:ext>
                </a:extLst>
              </p:cNvPr>
              <p:cNvSpPr txBox="1"/>
              <p:nvPr/>
            </p:nvSpPr>
            <p:spPr>
              <a:xfrm>
                <a:off x="6959961" y="5427813"/>
                <a:ext cx="718624" cy="280468"/>
              </a:xfrm>
              <a:prstGeom prst="rect">
                <a:avLst/>
              </a:prstGeom>
              <a:noFill/>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de-DE" sz="1200" b="0" i="0" u="none" strike="noStrike" kern="0" cap="none" spc="0" normalizeH="0" baseline="0" noProof="0" dirty="0">
                    <a:ln>
                      <a:noFill/>
                    </a:ln>
                    <a:solidFill>
                      <a:prstClr val="black"/>
                    </a:solidFill>
                    <a:effectLst/>
                    <a:uLnTx/>
                    <a:uFillTx/>
                    <a:ea typeface="Droid Sans" panose="020B0606030804020204" pitchFamily="34" charset="0"/>
                    <a:cs typeface="Droid Sans" panose="020B0606030804020204" pitchFamily="34" charset="0"/>
                  </a:rPr>
                  <a:t>hoch</a:t>
                </a:r>
              </a:p>
            </p:txBody>
          </p:sp>
          <p:sp>
            <p:nvSpPr>
              <p:cNvPr id="61" name="Textfeld 60">
                <a:extLst>
                  <a:ext uri="{FF2B5EF4-FFF2-40B4-BE49-F238E27FC236}">
                    <a16:creationId xmlns:a16="http://schemas.microsoft.com/office/drawing/2014/main" id="{3A168EE1-A891-0984-193C-371E8D2435A2}"/>
                  </a:ext>
                </a:extLst>
              </p:cNvPr>
              <p:cNvSpPr txBox="1"/>
              <p:nvPr/>
            </p:nvSpPr>
            <p:spPr>
              <a:xfrm>
                <a:off x="7996180" y="6091922"/>
                <a:ext cx="2335237" cy="276999"/>
              </a:xfrm>
              <a:prstGeom prst="rect">
                <a:avLst/>
              </a:prstGeom>
              <a:noFill/>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de-DE" sz="1200" b="0" i="0" u="none" strike="noStrike" kern="0" cap="none" spc="0" normalizeH="0" baseline="0" noProof="0" dirty="0">
                    <a:ln>
                      <a:noFill/>
                    </a:ln>
                    <a:solidFill>
                      <a:prstClr val="black"/>
                    </a:solidFill>
                    <a:effectLst/>
                    <a:uLnTx/>
                    <a:uFillTx/>
                    <a:ea typeface="Droid Sans" panose="020B0606030804020204" pitchFamily="34" charset="0"/>
                    <a:cs typeface="Droid Sans" panose="020B0606030804020204" pitchFamily="34" charset="0"/>
                  </a:rPr>
                  <a:t>Datenverfügbarkeit</a:t>
                </a:r>
              </a:p>
            </p:txBody>
          </p:sp>
          <p:sp>
            <p:nvSpPr>
              <p:cNvPr id="62" name="Textfeld 61">
                <a:extLst>
                  <a:ext uri="{FF2B5EF4-FFF2-40B4-BE49-F238E27FC236}">
                    <a16:creationId xmlns:a16="http://schemas.microsoft.com/office/drawing/2014/main" id="{5B566CDE-A4A2-23AD-6010-D1EEA51250D9}"/>
                  </a:ext>
                </a:extLst>
              </p:cNvPr>
              <p:cNvSpPr txBox="1"/>
              <p:nvPr/>
            </p:nvSpPr>
            <p:spPr>
              <a:xfrm>
                <a:off x="8809447" y="5661745"/>
                <a:ext cx="713664" cy="276999"/>
              </a:xfrm>
              <a:prstGeom prst="rect">
                <a:avLst/>
              </a:prstGeom>
              <a:solidFill>
                <a:srgbClr val="F8692B"/>
              </a:solidFill>
              <a:ln>
                <a:noFill/>
              </a:ln>
              <a:effectLst>
                <a:outerShdw blurRad="50800" dist="38100" dir="2700000" algn="tl" rotWithShape="0">
                  <a:prstClr val="black">
                    <a:alpha val="40000"/>
                  </a:prstClr>
                </a:outerShdw>
              </a:effectLst>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de-DE" sz="1200" b="0" i="0" u="none" strike="noStrike" kern="0" cap="none" spc="0" normalizeH="0" baseline="0" noProof="0" dirty="0">
                    <a:ln>
                      <a:noFill/>
                    </a:ln>
                    <a:solidFill>
                      <a:prstClr val="black"/>
                    </a:solidFill>
                    <a:effectLst/>
                    <a:uLnTx/>
                    <a:uFillTx/>
                    <a:ea typeface="Droid Sans" panose="020B0606030804020204" pitchFamily="34" charset="0"/>
                    <a:cs typeface="Droid Sans" panose="020B0606030804020204" pitchFamily="34" charset="0"/>
                  </a:rPr>
                  <a:t>gering</a:t>
                </a:r>
              </a:p>
            </p:txBody>
          </p:sp>
          <p:sp>
            <p:nvSpPr>
              <p:cNvPr id="63" name="Textfeld 62">
                <a:extLst>
                  <a:ext uri="{FF2B5EF4-FFF2-40B4-BE49-F238E27FC236}">
                    <a16:creationId xmlns:a16="http://schemas.microsoft.com/office/drawing/2014/main" id="{F8B22731-2819-CB83-7207-88EA4F440E4B}"/>
                  </a:ext>
                </a:extLst>
              </p:cNvPr>
              <p:cNvSpPr txBox="1"/>
              <p:nvPr/>
            </p:nvSpPr>
            <p:spPr>
              <a:xfrm>
                <a:off x="8804487" y="4706676"/>
                <a:ext cx="718624" cy="280468"/>
              </a:xfrm>
              <a:prstGeom prst="rect">
                <a:avLst/>
              </a:prstGeom>
              <a:solidFill>
                <a:srgbClr val="97C120"/>
              </a:solidFill>
              <a:ln w="12700" cap="flat" cmpd="sng" algn="ctr">
                <a:noFill/>
                <a:prstDash val="solid"/>
              </a:ln>
              <a:effectLst>
                <a:outerShdw blurRad="50800" dist="38100" dir="2700000" algn="tl" rotWithShape="0">
                  <a:prstClr val="black">
                    <a:alpha val="40000"/>
                  </a:prstClr>
                </a:outerShdw>
              </a:effectLst>
            </p:spPr>
            <p:txBody>
              <a:bodyPr rtlCol="0" anchor="ctr"/>
              <a:lstStyle>
                <a:defPPr>
                  <a:defRPr lang="de-DE"/>
                </a:defPPr>
                <a:lvl1pPr algn="ctr" fontAlgn="base">
                  <a:spcBef>
                    <a:spcPct val="0"/>
                  </a:spcBef>
                  <a:spcAft>
                    <a:spcPct val="0"/>
                  </a:spcAft>
                  <a:defRPr sz="1200" kern="0">
                    <a:solidFill>
                      <a:prstClr val="black"/>
                    </a:solidFill>
                    <a:ea typeface="Droid Sans" panose="020B0606030804020204" pitchFamily="34" charset="0"/>
                    <a:cs typeface="Droid Sans" panose="020B0606030804020204" pitchFamily="34" charset="0"/>
                  </a:defRPr>
                </a:lvl1pPr>
              </a:lstStyle>
              <a:p>
                <a:r>
                  <a:rPr lang="de-DE" dirty="0"/>
                  <a:t>hoch</a:t>
                </a:r>
              </a:p>
            </p:txBody>
          </p:sp>
          <p:sp>
            <p:nvSpPr>
              <p:cNvPr id="64" name="Textfeld 63">
                <a:extLst>
                  <a:ext uri="{FF2B5EF4-FFF2-40B4-BE49-F238E27FC236}">
                    <a16:creationId xmlns:a16="http://schemas.microsoft.com/office/drawing/2014/main" id="{B15959D8-881C-8592-587B-29144F3A7C47}"/>
                  </a:ext>
                </a:extLst>
              </p:cNvPr>
              <p:cNvSpPr txBox="1"/>
              <p:nvPr/>
            </p:nvSpPr>
            <p:spPr>
              <a:xfrm>
                <a:off x="8804487" y="5207753"/>
                <a:ext cx="718624" cy="280468"/>
              </a:xfrm>
              <a:prstGeom prst="rect">
                <a:avLst/>
              </a:prstGeom>
              <a:solidFill>
                <a:srgbClr val="F7BA1C"/>
              </a:solidFill>
              <a:ln>
                <a:noFill/>
              </a:ln>
              <a:effectLst>
                <a:outerShdw blurRad="50800" dist="38100" dir="2700000" algn="tl" rotWithShape="0">
                  <a:prstClr val="black">
                    <a:alpha val="40000"/>
                  </a:prstClr>
                </a:outerShdw>
              </a:effectLst>
            </p:spPr>
            <p:txBody>
              <a:bodyPr wrap="square" rtlCol="0">
                <a:spAutoFit/>
              </a:bodyPr>
              <a:lstStyle>
                <a:defPPr>
                  <a:defRPr lang="de-DE"/>
                </a:defPPr>
                <a:lvl1pPr algn="ctr" fontAlgn="base">
                  <a:spcBef>
                    <a:spcPct val="0"/>
                  </a:spcBef>
                  <a:spcAft>
                    <a:spcPct val="0"/>
                  </a:spcAft>
                  <a:defRPr sz="1200" kern="0">
                    <a:solidFill>
                      <a:prstClr val="black"/>
                    </a:solidFill>
                    <a:ea typeface="Droid Sans" panose="020B0606030804020204" pitchFamily="34" charset="0"/>
                    <a:cs typeface="Droid Sans" panose="020B0606030804020204" pitchFamily="34" charset="0"/>
                  </a:defRPr>
                </a:lvl1pPr>
              </a:lstStyle>
              <a:p>
                <a:r>
                  <a:rPr lang="de-DE" dirty="0"/>
                  <a:t>mittel</a:t>
                </a:r>
              </a:p>
            </p:txBody>
          </p:sp>
          <p:sp>
            <p:nvSpPr>
              <p:cNvPr id="65" name="Textfeld 64">
                <a:extLst>
                  <a:ext uri="{FF2B5EF4-FFF2-40B4-BE49-F238E27FC236}">
                    <a16:creationId xmlns:a16="http://schemas.microsoft.com/office/drawing/2014/main" id="{90508290-2FD0-9461-5898-278297532ACE}"/>
                  </a:ext>
                </a:extLst>
              </p:cNvPr>
              <p:cNvSpPr txBox="1"/>
              <p:nvPr/>
            </p:nvSpPr>
            <p:spPr>
              <a:xfrm>
                <a:off x="9866544" y="6091922"/>
                <a:ext cx="652084" cy="276999"/>
              </a:xfrm>
              <a:prstGeom prst="rect">
                <a:avLst/>
              </a:prstGeom>
              <a:noFill/>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de-DE" sz="1200" b="0" i="0" u="none" strike="noStrike" kern="0" cap="none" spc="0" normalizeH="0" baseline="0" noProof="0" dirty="0">
                    <a:ln>
                      <a:noFill/>
                    </a:ln>
                    <a:solidFill>
                      <a:prstClr val="black"/>
                    </a:solidFill>
                    <a:effectLst/>
                    <a:uLnTx/>
                    <a:uFillTx/>
                    <a:ea typeface="Droid Sans" panose="020B0606030804020204" pitchFamily="34" charset="0"/>
                    <a:cs typeface="Droid Sans" panose="020B0606030804020204" pitchFamily="34" charset="0"/>
                  </a:rPr>
                  <a:t>Scope</a:t>
                </a:r>
              </a:p>
            </p:txBody>
          </p:sp>
          <p:sp>
            <p:nvSpPr>
              <p:cNvPr id="99" name="Ellipse 98">
                <a:extLst>
                  <a:ext uri="{FF2B5EF4-FFF2-40B4-BE49-F238E27FC236}">
                    <a16:creationId xmlns:a16="http://schemas.microsoft.com/office/drawing/2014/main" id="{D3BE06AE-D198-8A1F-23A5-4ADDB16048D5}"/>
                  </a:ext>
                </a:extLst>
              </p:cNvPr>
              <p:cNvSpPr/>
              <p:nvPr/>
            </p:nvSpPr>
            <p:spPr>
              <a:xfrm>
                <a:off x="9974538" y="5135026"/>
                <a:ext cx="350206" cy="351787"/>
              </a:xfrm>
              <a:prstGeom prst="ellipse">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rPr>
                  <a:t>2</a:t>
                </a:r>
              </a:p>
            </p:txBody>
          </p:sp>
          <p:sp>
            <p:nvSpPr>
              <p:cNvPr id="100" name="Ellipse 99">
                <a:extLst>
                  <a:ext uri="{FF2B5EF4-FFF2-40B4-BE49-F238E27FC236}">
                    <a16:creationId xmlns:a16="http://schemas.microsoft.com/office/drawing/2014/main" id="{0B4EB5B8-53FC-3552-25A5-7D215BFDB10B}"/>
                  </a:ext>
                </a:extLst>
              </p:cNvPr>
              <p:cNvSpPr/>
              <p:nvPr/>
            </p:nvSpPr>
            <p:spPr>
              <a:xfrm>
                <a:off x="9974538" y="4671016"/>
                <a:ext cx="350206" cy="351787"/>
              </a:xfrm>
              <a:prstGeom prst="ellipse">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rPr>
                  <a:t>1</a:t>
                </a:r>
              </a:p>
            </p:txBody>
          </p:sp>
          <p:sp>
            <p:nvSpPr>
              <p:cNvPr id="101" name="Ellipse 100">
                <a:extLst>
                  <a:ext uri="{FF2B5EF4-FFF2-40B4-BE49-F238E27FC236}">
                    <a16:creationId xmlns:a16="http://schemas.microsoft.com/office/drawing/2014/main" id="{DDB34C80-DF13-513F-8CAC-DE7946144125}"/>
                  </a:ext>
                </a:extLst>
              </p:cNvPr>
              <p:cNvSpPr/>
              <p:nvPr/>
            </p:nvSpPr>
            <p:spPr>
              <a:xfrm>
                <a:off x="9974538" y="5599036"/>
                <a:ext cx="350206" cy="351787"/>
              </a:xfrm>
              <a:prstGeom prst="ellipse">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rPr>
                  <a:t>3</a:t>
                </a:r>
              </a:p>
            </p:txBody>
          </p:sp>
          <p:grpSp>
            <p:nvGrpSpPr>
              <p:cNvPr id="111" name="Gruppieren 110">
                <a:extLst>
                  <a:ext uri="{FF2B5EF4-FFF2-40B4-BE49-F238E27FC236}">
                    <a16:creationId xmlns:a16="http://schemas.microsoft.com/office/drawing/2014/main" id="{FDF2224D-2C43-474E-5A27-D78725FE4380}"/>
                  </a:ext>
                </a:extLst>
              </p:cNvPr>
              <p:cNvGrpSpPr/>
              <p:nvPr/>
            </p:nvGrpSpPr>
            <p:grpSpPr>
              <a:xfrm>
                <a:off x="5040185" y="3430766"/>
                <a:ext cx="1523230" cy="351787"/>
                <a:chOff x="8367823" y="4920153"/>
                <a:chExt cx="1523230" cy="351787"/>
              </a:xfrm>
            </p:grpSpPr>
            <p:sp>
              <p:nvSpPr>
                <p:cNvPr id="109" name="Textfeld 108">
                  <a:extLst>
                    <a:ext uri="{FF2B5EF4-FFF2-40B4-BE49-F238E27FC236}">
                      <a16:creationId xmlns:a16="http://schemas.microsoft.com/office/drawing/2014/main" id="{4F2CDA9D-7EAD-544F-21CB-FA9B9FC69F43}"/>
                    </a:ext>
                  </a:extLst>
                </p:cNvPr>
                <p:cNvSpPr txBox="1"/>
                <p:nvPr/>
              </p:nvSpPr>
              <p:spPr>
                <a:xfrm>
                  <a:off x="8367823" y="4968636"/>
                  <a:ext cx="1261411" cy="288000"/>
                </a:xfrm>
                <a:prstGeom prst="rect">
                  <a:avLst/>
                </a:prstGeom>
                <a:solidFill>
                  <a:srgbClr val="97C120"/>
                </a:solidFill>
                <a:ln>
                  <a:noFill/>
                </a:ln>
                <a:effectLst>
                  <a:outerShdw blurRad="50800" dist="38100" dir="2700000" algn="tl" rotWithShape="0">
                    <a:prstClr val="black">
                      <a:alpha val="40000"/>
                    </a:prstClr>
                  </a:outerShdw>
                </a:effectLst>
              </p:spPr>
              <p:txBody>
                <a:bodyPr wrap="square" rtlCol="0">
                  <a:spAutoFit/>
                </a:bodyPr>
                <a:lstStyle>
                  <a:defPPr>
                    <a:defRPr lang="de-DE"/>
                  </a:defPPr>
                  <a:lvl1pPr algn="ctr" fontAlgn="base">
                    <a:spcBef>
                      <a:spcPct val="0"/>
                    </a:spcBef>
                    <a:spcAft>
                      <a:spcPct val="0"/>
                    </a:spcAft>
                    <a:defRPr sz="1200" kern="0">
                      <a:solidFill>
                        <a:prstClr val="black"/>
                      </a:solidFill>
                      <a:ea typeface="Droid Sans" panose="020B0606030804020204" pitchFamily="34" charset="0"/>
                      <a:cs typeface="Droid Sans" panose="020B0606030804020204" pitchFamily="34" charset="0"/>
                    </a:defRPr>
                  </a:lvl1pPr>
                </a:lstStyle>
                <a:p>
                  <a:r>
                    <a:rPr lang="de-DE" dirty="0"/>
                    <a:t>Strom Gebäude</a:t>
                  </a:r>
                </a:p>
              </p:txBody>
            </p:sp>
            <p:sp>
              <p:nvSpPr>
                <p:cNvPr id="110" name="Ellipse 109">
                  <a:extLst>
                    <a:ext uri="{FF2B5EF4-FFF2-40B4-BE49-F238E27FC236}">
                      <a16:creationId xmlns:a16="http://schemas.microsoft.com/office/drawing/2014/main" id="{465CE353-77F7-71C6-F71B-695B57A64137}"/>
                    </a:ext>
                  </a:extLst>
                </p:cNvPr>
                <p:cNvSpPr/>
                <p:nvPr/>
              </p:nvSpPr>
              <p:spPr>
                <a:xfrm>
                  <a:off x="9540847" y="4920153"/>
                  <a:ext cx="350206" cy="351787"/>
                </a:xfrm>
                <a:prstGeom prst="ellipse">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rPr>
                    <a:t>2</a:t>
                  </a:r>
                </a:p>
              </p:txBody>
            </p:sp>
          </p:grpSp>
          <p:grpSp>
            <p:nvGrpSpPr>
              <p:cNvPr id="112" name="Gruppieren 111">
                <a:extLst>
                  <a:ext uri="{FF2B5EF4-FFF2-40B4-BE49-F238E27FC236}">
                    <a16:creationId xmlns:a16="http://schemas.microsoft.com/office/drawing/2014/main" id="{A7826EE0-410D-4F39-1A9F-79843368D989}"/>
                  </a:ext>
                </a:extLst>
              </p:cNvPr>
              <p:cNvGrpSpPr/>
              <p:nvPr/>
            </p:nvGrpSpPr>
            <p:grpSpPr>
              <a:xfrm>
                <a:off x="6097059" y="2178173"/>
                <a:ext cx="1523230" cy="351787"/>
                <a:chOff x="8367823" y="4920153"/>
                <a:chExt cx="1523230" cy="351787"/>
              </a:xfrm>
            </p:grpSpPr>
            <p:sp>
              <p:nvSpPr>
                <p:cNvPr id="113" name="Textfeld 112">
                  <a:extLst>
                    <a:ext uri="{FF2B5EF4-FFF2-40B4-BE49-F238E27FC236}">
                      <a16:creationId xmlns:a16="http://schemas.microsoft.com/office/drawing/2014/main" id="{54BEEB56-1DF5-FCD1-34BF-B9768C1D806B}"/>
                    </a:ext>
                  </a:extLst>
                </p:cNvPr>
                <p:cNvSpPr txBox="1"/>
                <p:nvPr/>
              </p:nvSpPr>
              <p:spPr>
                <a:xfrm>
                  <a:off x="8367823" y="4968636"/>
                  <a:ext cx="1261411" cy="288000"/>
                </a:xfrm>
                <a:prstGeom prst="rect">
                  <a:avLst/>
                </a:prstGeom>
                <a:solidFill>
                  <a:srgbClr val="97C120"/>
                </a:solidFill>
                <a:ln>
                  <a:noFill/>
                </a:ln>
                <a:effectLst>
                  <a:outerShdw blurRad="50800" dist="38100" dir="2700000" algn="tl" rotWithShape="0">
                    <a:prstClr val="black">
                      <a:alpha val="40000"/>
                    </a:prstClr>
                  </a:outerShdw>
                </a:effectLst>
              </p:spPr>
              <p:txBody>
                <a:bodyPr wrap="square" rtlCol="0">
                  <a:spAutoFit/>
                </a:bodyPr>
                <a:lstStyle>
                  <a:defPPr>
                    <a:defRPr lang="de-DE"/>
                  </a:defPPr>
                  <a:lvl1pPr algn="ctr" fontAlgn="base">
                    <a:spcBef>
                      <a:spcPct val="0"/>
                    </a:spcBef>
                    <a:spcAft>
                      <a:spcPct val="0"/>
                    </a:spcAft>
                    <a:defRPr sz="1200" kern="0">
                      <a:solidFill>
                        <a:prstClr val="black"/>
                      </a:solidFill>
                      <a:ea typeface="Droid Sans" panose="020B0606030804020204" pitchFamily="34" charset="0"/>
                      <a:cs typeface="Droid Sans" panose="020B0606030804020204" pitchFamily="34" charset="0"/>
                    </a:defRPr>
                  </a:lvl1pPr>
                </a:lstStyle>
                <a:p>
                  <a:r>
                    <a:rPr lang="de-DE" dirty="0"/>
                    <a:t>Wärme Gebäude</a:t>
                  </a:r>
                </a:p>
              </p:txBody>
            </p:sp>
            <p:sp>
              <p:nvSpPr>
                <p:cNvPr id="114" name="Ellipse 113">
                  <a:extLst>
                    <a:ext uri="{FF2B5EF4-FFF2-40B4-BE49-F238E27FC236}">
                      <a16:creationId xmlns:a16="http://schemas.microsoft.com/office/drawing/2014/main" id="{47045F51-93C7-707F-72FE-5C6394ED32AE}"/>
                    </a:ext>
                  </a:extLst>
                </p:cNvPr>
                <p:cNvSpPr/>
                <p:nvPr/>
              </p:nvSpPr>
              <p:spPr>
                <a:xfrm>
                  <a:off x="9540847" y="4920153"/>
                  <a:ext cx="350206" cy="351787"/>
                </a:xfrm>
                <a:prstGeom prst="ellipse">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rPr>
                    <a:t>1</a:t>
                  </a:r>
                </a:p>
              </p:txBody>
            </p:sp>
          </p:grpSp>
          <p:grpSp>
            <p:nvGrpSpPr>
              <p:cNvPr id="115" name="Gruppieren 114">
                <a:extLst>
                  <a:ext uri="{FF2B5EF4-FFF2-40B4-BE49-F238E27FC236}">
                    <a16:creationId xmlns:a16="http://schemas.microsoft.com/office/drawing/2014/main" id="{B8036E67-E280-A395-25EA-E1CD628A97D6}"/>
                  </a:ext>
                </a:extLst>
              </p:cNvPr>
              <p:cNvGrpSpPr/>
              <p:nvPr/>
            </p:nvGrpSpPr>
            <p:grpSpPr>
              <a:xfrm>
                <a:off x="1106275" y="3063008"/>
                <a:ext cx="1523230" cy="351787"/>
                <a:chOff x="8367823" y="4920153"/>
                <a:chExt cx="1523230" cy="351787"/>
              </a:xfrm>
            </p:grpSpPr>
            <p:sp>
              <p:nvSpPr>
                <p:cNvPr id="116" name="Textfeld 115">
                  <a:extLst>
                    <a:ext uri="{FF2B5EF4-FFF2-40B4-BE49-F238E27FC236}">
                      <a16:creationId xmlns:a16="http://schemas.microsoft.com/office/drawing/2014/main" id="{473C58B6-863F-132B-3632-543BADC0EAE0}"/>
                    </a:ext>
                  </a:extLst>
                </p:cNvPr>
                <p:cNvSpPr txBox="1"/>
                <p:nvPr/>
              </p:nvSpPr>
              <p:spPr>
                <a:xfrm>
                  <a:off x="8367823" y="4968636"/>
                  <a:ext cx="1261411" cy="288000"/>
                </a:xfrm>
                <a:prstGeom prst="rect">
                  <a:avLst/>
                </a:prstGeom>
                <a:solidFill>
                  <a:srgbClr val="F8692B"/>
                </a:solidFill>
                <a:ln>
                  <a:noFill/>
                </a:ln>
                <a:effectLst>
                  <a:outerShdw blurRad="50800" dist="38100" dir="2700000" algn="tl" rotWithShape="0">
                    <a:prstClr val="black">
                      <a:alpha val="40000"/>
                    </a:prstClr>
                  </a:outerShdw>
                </a:effectLst>
              </p:spPr>
              <p:txBody>
                <a:bodyPr wrap="square" rtlCol="0">
                  <a:spAutoFit/>
                </a:bodyPr>
                <a:lstStyle>
                  <a:defPPr>
                    <a:defRPr lang="de-DE"/>
                  </a:defPPr>
                  <a:lvl1pPr algn="ctr" fontAlgn="base">
                    <a:spcBef>
                      <a:spcPct val="0"/>
                    </a:spcBef>
                    <a:spcAft>
                      <a:spcPct val="0"/>
                    </a:spcAft>
                    <a:defRPr sz="1200" kern="0">
                      <a:solidFill>
                        <a:prstClr val="black"/>
                      </a:solidFill>
                      <a:ea typeface="Droid Sans" panose="020B0606030804020204" pitchFamily="34" charset="0"/>
                      <a:cs typeface="Droid Sans" panose="020B0606030804020204" pitchFamily="34" charset="0"/>
                    </a:defRPr>
                  </a:lvl1pPr>
                </a:lstStyle>
                <a:p>
                  <a:r>
                    <a:rPr lang="de-DE" dirty="0"/>
                    <a:t>Arbeitswege</a:t>
                  </a:r>
                </a:p>
              </p:txBody>
            </p:sp>
            <p:sp>
              <p:nvSpPr>
                <p:cNvPr id="117" name="Ellipse 116">
                  <a:extLst>
                    <a:ext uri="{FF2B5EF4-FFF2-40B4-BE49-F238E27FC236}">
                      <a16:creationId xmlns:a16="http://schemas.microsoft.com/office/drawing/2014/main" id="{03C6766C-010B-1BFB-20F3-29687B444DCE}"/>
                    </a:ext>
                  </a:extLst>
                </p:cNvPr>
                <p:cNvSpPr/>
                <p:nvPr/>
              </p:nvSpPr>
              <p:spPr>
                <a:xfrm>
                  <a:off x="9540847" y="4920153"/>
                  <a:ext cx="350206" cy="351787"/>
                </a:xfrm>
                <a:prstGeom prst="ellipse">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rPr>
                    <a:t>3</a:t>
                  </a:r>
                </a:p>
              </p:txBody>
            </p:sp>
          </p:grpSp>
          <p:grpSp>
            <p:nvGrpSpPr>
              <p:cNvPr id="118" name="Gruppieren 117">
                <a:extLst>
                  <a:ext uri="{FF2B5EF4-FFF2-40B4-BE49-F238E27FC236}">
                    <a16:creationId xmlns:a16="http://schemas.microsoft.com/office/drawing/2014/main" id="{71F2BAA0-6D29-05E4-5210-BD70BDC360D7}"/>
                  </a:ext>
                </a:extLst>
              </p:cNvPr>
              <p:cNvGrpSpPr/>
              <p:nvPr/>
            </p:nvGrpSpPr>
            <p:grpSpPr>
              <a:xfrm>
                <a:off x="6076390" y="4034622"/>
                <a:ext cx="1523230" cy="351787"/>
                <a:chOff x="8367823" y="4920153"/>
                <a:chExt cx="1523230" cy="351787"/>
              </a:xfrm>
            </p:grpSpPr>
            <p:sp>
              <p:nvSpPr>
                <p:cNvPr id="119" name="Textfeld 118">
                  <a:extLst>
                    <a:ext uri="{FF2B5EF4-FFF2-40B4-BE49-F238E27FC236}">
                      <a16:creationId xmlns:a16="http://schemas.microsoft.com/office/drawing/2014/main" id="{B87C7164-83B6-F052-6A59-5F2B3C97D980}"/>
                    </a:ext>
                  </a:extLst>
                </p:cNvPr>
                <p:cNvSpPr txBox="1"/>
                <p:nvPr/>
              </p:nvSpPr>
              <p:spPr>
                <a:xfrm>
                  <a:off x="8367823" y="4968636"/>
                  <a:ext cx="1261411" cy="288000"/>
                </a:xfrm>
                <a:prstGeom prst="rect">
                  <a:avLst/>
                </a:prstGeom>
                <a:solidFill>
                  <a:srgbClr val="F7BA1C"/>
                </a:solidFill>
                <a:ln>
                  <a:noFill/>
                </a:ln>
                <a:effectLst>
                  <a:outerShdw blurRad="50800" dist="38100" dir="2700000" algn="tl" rotWithShape="0">
                    <a:prstClr val="black">
                      <a:alpha val="40000"/>
                    </a:prstClr>
                  </a:outerShdw>
                </a:effectLst>
              </p:spPr>
              <p:txBody>
                <a:bodyPr wrap="square" rtlCol="0">
                  <a:spAutoFit/>
                </a:bodyPr>
                <a:lstStyle>
                  <a:defPPr>
                    <a:defRPr lang="de-DE"/>
                  </a:defPPr>
                  <a:lvl1pPr algn="ctr" fontAlgn="base">
                    <a:spcBef>
                      <a:spcPct val="0"/>
                    </a:spcBef>
                    <a:spcAft>
                      <a:spcPct val="0"/>
                    </a:spcAft>
                    <a:defRPr sz="1200" kern="0">
                      <a:solidFill>
                        <a:prstClr val="black"/>
                      </a:solidFill>
                      <a:ea typeface="Droid Sans" panose="020B0606030804020204" pitchFamily="34" charset="0"/>
                      <a:cs typeface="Droid Sans" panose="020B0606030804020204" pitchFamily="34" charset="0"/>
                    </a:defRPr>
                  </a:lvl1pPr>
                </a:lstStyle>
                <a:p>
                  <a:r>
                    <a:rPr lang="de-DE" dirty="0"/>
                    <a:t>Fuhrpark</a:t>
                  </a:r>
                </a:p>
              </p:txBody>
            </p:sp>
            <p:sp>
              <p:nvSpPr>
                <p:cNvPr id="120" name="Ellipse 119">
                  <a:extLst>
                    <a:ext uri="{FF2B5EF4-FFF2-40B4-BE49-F238E27FC236}">
                      <a16:creationId xmlns:a16="http://schemas.microsoft.com/office/drawing/2014/main" id="{288D173D-6A31-F16A-B017-E58AD5472870}"/>
                    </a:ext>
                  </a:extLst>
                </p:cNvPr>
                <p:cNvSpPr/>
                <p:nvPr/>
              </p:nvSpPr>
              <p:spPr>
                <a:xfrm>
                  <a:off x="9540847" y="4920153"/>
                  <a:ext cx="350206" cy="351787"/>
                </a:xfrm>
                <a:prstGeom prst="ellipse">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rPr>
                    <a:t>1</a:t>
                  </a:r>
                </a:p>
              </p:txBody>
            </p:sp>
          </p:grpSp>
          <p:grpSp>
            <p:nvGrpSpPr>
              <p:cNvPr id="121" name="Gruppieren 120">
                <a:extLst>
                  <a:ext uri="{FF2B5EF4-FFF2-40B4-BE49-F238E27FC236}">
                    <a16:creationId xmlns:a16="http://schemas.microsoft.com/office/drawing/2014/main" id="{7C256307-D713-F12D-8C71-7A4A7E9010E0}"/>
                  </a:ext>
                </a:extLst>
              </p:cNvPr>
              <p:cNvGrpSpPr/>
              <p:nvPr/>
            </p:nvGrpSpPr>
            <p:grpSpPr>
              <a:xfrm>
                <a:off x="3359258" y="4846936"/>
                <a:ext cx="1523230" cy="351787"/>
                <a:chOff x="8367823" y="4920153"/>
                <a:chExt cx="1523230" cy="351787"/>
              </a:xfrm>
            </p:grpSpPr>
            <p:sp>
              <p:nvSpPr>
                <p:cNvPr id="122" name="Textfeld 121">
                  <a:extLst>
                    <a:ext uri="{FF2B5EF4-FFF2-40B4-BE49-F238E27FC236}">
                      <a16:creationId xmlns:a16="http://schemas.microsoft.com/office/drawing/2014/main" id="{055B60F9-5EAE-3E1C-0D57-C4DC3C9054B3}"/>
                    </a:ext>
                  </a:extLst>
                </p:cNvPr>
                <p:cNvSpPr txBox="1"/>
                <p:nvPr/>
              </p:nvSpPr>
              <p:spPr>
                <a:xfrm>
                  <a:off x="8367823" y="4968636"/>
                  <a:ext cx="1261411" cy="288000"/>
                </a:xfrm>
                <a:prstGeom prst="rect">
                  <a:avLst/>
                </a:prstGeom>
                <a:solidFill>
                  <a:srgbClr val="F7BA1C"/>
                </a:solidFill>
                <a:ln>
                  <a:noFill/>
                </a:ln>
                <a:effectLst>
                  <a:outerShdw blurRad="50800" dist="38100" dir="2700000" algn="tl" rotWithShape="0">
                    <a:prstClr val="black">
                      <a:alpha val="40000"/>
                    </a:prstClr>
                  </a:outerShdw>
                </a:effectLst>
              </p:spPr>
              <p:txBody>
                <a:bodyPr wrap="square" rtlCol="0">
                  <a:spAutoFit/>
                </a:bodyPr>
                <a:lstStyle>
                  <a:defPPr>
                    <a:defRPr lang="de-DE"/>
                  </a:defPPr>
                  <a:lvl1pPr algn="ctr" fontAlgn="base">
                    <a:spcBef>
                      <a:spcPct val="0"/>
                    </a:spcBef>
                    <a:spcAft>
                      <a:spcPct val="0"/>
                    </a:spcAft>
                    <a:defRPr sz="1200" kern="0">
                      <a:solidFill>
                        <a:prstClr val="black"/>
                      </a:solidFill>
                      <a:ea typeface="Droid Sans" panose="020B0606030804020204" pitchFamily="34" charset="0"/>
                      <a:cs typeface="Droid Sans" panose="020B0606030804020204" pitchFamily="34" charset="0"/>
                    </a:defRPr>
                  </a:lvl1pPr>
                </a:lstStyle>
                <a:p>
                  <a:r>
                    <a:rPr lang="de-DE" dirty="0"/>
                    <a:t>Dienstreisen</a:t>
                  </a:r>
                </a:p>
              </p:txBody>
            </p:sp>
            <p:sp>
              <p:nvSpPr>
                <p:cNvPr id="123" name="Ellipse 122">
                  <a:extLst>
                    <a:ext uri="{FF2B5EF4-FFF2-40B4-BE49-F238E27FC236}">
                      <a16:creationId xmlns:a16="http://schemas.microsoft.com/office/drawing/2014/main" id="{D5F843CF-F24C-4B31-C4E7-590F01B83DB8}"/>
                    </a:ext>
                  </a:extLst>
                </p:cNvPr>
                <p:cNvSpPr/>
                <p:nvPr/>
              </p:nvSpPr>
              <p:spPr>
                <a:xfrm>
                  <a:off x="9540847" y="4920153"/>
                  <a:ext cx="350206" cy="351787"/>
                </a:xfrm>
                <a:prstGeom prst="ellipse">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rPr>
                    <a:t>3</a:t>
                  </a:r>
                </a:p>
              </p:txBody>
            </p:sp>
          </p:grpSp>
          <p:grpSp>
            <p:nvGrpSpPr>
              <p:cNvPr id="124" name="Gruppieren 123">
                <a:extLst>
                  <a:ext uri="{FF2B5EF4-FFF2-40B4-BE49-F238E27FC236}">
                    <a16:creationId xmlns:a16="http://schemas.microsoft.com/office/drawing/2014/main" id="{89AB6C81-E641-C828-715D-EDDC5F85AEBC}"/>
                  </a:ext>
                </a:extLst>
              </p:cNvPr>
              <p:cNvGrpSpPr/>
              <p:nvPr/>
            </p:nvGrpSpPr>
            <p:grpSpPr>
              <a:xfrm>
                <a:off x="1508071" y="4845989"/>
                <a:ext cx="1523230" cy="351787"/>
                <a:chOff x="8367823" y="4920153"/>
                <a:chExt cx="1523230" cy="351787"/>
              </a:xfrm>
            </p:grpSpPr>
            <p:sp>
              <p:nvSpPr>
                <p:cNvPr id="125" name="Textfeld 124">
                  <a:extLst>
                    <a:ext uri="{FF2B5EF4-FFF2-40B4-BE49-F238E27FC236}">
                      <a16:creationId xmlns:a16="http://schemas.microsoft.com/office/drawing/2014/main" id="{471745A1-A0DE-6DB8-BEC2-FF6CA98E6C1A}"/>
                    </a:ext>
                  </a:extLst>
                </p:cNvPr>
                <p:cNvSpPr txBox="1"/>
                <p:nvPr/>
              </p:nvSpPr>
              <p:spPr>
                <a:xfrm>
                  <a:off x="8367823" y="4968636"/>
                  <a:ext cx="1261411" cy="288000"/>
                </a:xfrm>
                <a:prstGeom prst="rect">
                  <a:avLst/>
                </a:prstGeom>
                <a:solidFill>
                  <a:srgbClr val="F7BA1C"/>
                </a:solidFill>
                <a:ln>
                  <a:noFill/>
                </a:ln>
                <a:effectLst>
                  <a:outerShdw blurRad="50800" dist="38100" dir="2700000" algn="tl" rotWithShape="0">
                    <a:prstClr val="black">
                      <a:alpha val="40000"/>
                    </a:prstClr>
                  </a:outerShdw>
                </a:effectLst>
              </p:spPr>
              <p:txBody>
                <a:bodyPr wrap="square" rtlCol="0">
                  <a:spAutoFit/>
                </a:bodyPr>
                <a:lstStyle>
                  <a:defPPr>
                    <a:defRPr lang="de-DE"/>
                  </a:defPPr>
                  <a:lvl1pPr algn="ctr" fontAlgn="base">
                    <a:spcBef>
                      <a:spcPct val="0"/>
                    </a:spcBef>
                    <a:spcAft>
                      <a:spcPct val="0"/>
                    </a:spcAft>
                    <a:defRPr sz="1200" kern="0">
                      <a:solidFill>
                        <a:prstClr val="black"/>
                      </a:solidFill>
                      <a:ea typeface="Droid Sans" panose="020B0606030804020204" pitchFamily="34" charset="0"/>
                      <a:cs typeface="Droid Sans" panose="020B0606030804020204" pitchFamily="34" charset="0"/>
                    </a:defRPr>
                  </a:lvl1pPr>
                </a:lstStyle>
                <a:p>
                  <a:r>
                    <a:rPr lang="de-DE" dirty="0"/>
                    <a:t>Abfall</a:t>
                  </a:r>
                </a:p>
              </p:txBody>
            </p:sp>
            <p:sp>
              <p:nvSpPr>
                <p:cNvPr id="126" name="Ellipse 125">
                  <a:extLst>
                    <a:ext uri="{FF2B5EF4-FFF2-40B4-BE49-F238E27FC236}">
                      <a16:creationId xmlns:a16="http://schemas.microsoft.com/office/drawing/2014/main" id="{289A41B6-DADC-8922-D09B-104DA56388AD}"/>
                    </a:ext>
                  </a:extLst>
                </p:cNvPr>
                <p:cNvSpPr/>
                <p:nvPr/>
              </p:nvSpPr>
              <p:spPr>
                <a:xfrm>
                  <a:off x="9540847" y="4920153"/>
                  <a:ext cx="350206" cy="351787"/>
                </a:xfrm>
                <a:prstGeom prst="ellipse">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rPr>
                    <a:t>3</a:t>
                  </a:r>
                </a:p>
              </p:txBody>
            </p:sp>
          </p:grpSp>
          <p:grpSp>
            <p:nvGrpSpPr>
              <p:cNvPr id="4" name="Gruppieren 3">
                <a:extLst>
                  <a:ext uri="{FF2B5EF4-FFF2-40B4-BE49-F238E27FC236}">
                    <a16:creationId xmlns:a16="http://schemas.microsoft.com/office/drawing/2014/main" id="{FFA67832-2B59-4048-05B1-217E63349C84}"/>
                  </a:ext>
                </a:extLst>
              </p:cNvPr>
              <p:cNvGrpSpPr/>
              <p:nvPr/>
            </p:nvGrpSpPr>
            <p:grpSpPr>
              <a:xfrm>
                <a:off x="2742570" y="3702450"/>
                <a:ext cx="1523230" cy="351787"/>
                <a:chOff x="8367823" y="4920153"/>
                <a:chExt cx="1523230" cy="351787"/>
              </a:xfrm>
            </p:grpSpPr>
            <p:sp>
              <p:nvSpPr>
                <p:cNvPr id="5" name="Textfeld 4">
                  <a:extLst>
                    <a:ext uri="{FF2B5EF4-FFF2-40B4-BE49-F238E27FC236}">
                      <a16:creationId xmlns:a16="http://schemas.microsoft.com/office/drawing/2014/main" id="{31CF6C97-688A-A247-B228-562F2FEEF499}"/>
                    </a:ext>
                  </a:extLst>
                </p:cNvPr>
                <p:cNvSpPr txBox="1"/>
                <p:nvPr/>
              </p:nvSpPr>
              <p:spPr>
                <a:xfrm>
                  <a:off x="8367823" y="4968636"/>
                  <a:ext cx="1261411" cy="288000"/>
                </a:xfrm>
                <a:prstGeom prst="rect">
                  <a:avLst/>
                </a:prstGeom>
                <a:solidFill>
                  <a:srgbClr val="F7BA1C"/>
                </a:solidFill>
                <a:ln>
                  <a:noFill/>
                </a:ln>
                <a:effectLst>
                  <a:outerShdw blurRad="50800" dist="38100" dir="2700000" algn="tl" rotWithShape="0">
                    <a:prstClr val="black">
                      <a:alpha val="40000"/>
                    </a:prstClr>
                  </a:outerShdw>
                </a:effectLst>
              </p:spPr>
              <p:txBody>
                <a:bodyPr wrap="square" rtlCol="0">
                  <a:spAutoFit/>
                </a:bodyPr>
                <a:lstStyle>
                  <a:defPPr>
                    <a:defRPr lang="de-DE"/>
                  </a:defPPr>
                  <a:lvl1pPr algn="ctr" fontAlgn="base">
                    <a:spcBef>
                      <a:spcPct val="0"/>
                    </a:spcBef>
                    <a:spcAft>
                      <a:spcPct val="0"/>
                    </a:spcAft>
                    <a:defRPr sz="1200" kern="0">
                      <a:solidFill>
                        <a:prstClr val="black"/>
                      </a:solidFill>
                      <a:ea typeface="Droid Sans" panose="020B0606030804020204" pitchFamily="34" charset="0"/>
                      <a:cs typeface="Droid Sans" panose="020B0606030804020204" pitchFamily="34" charset="0"/>
                    </a:defRPr>
                  </a:lvl1pPr>
                </a:lstStyle>
                <a:p>
                  <a:r>
                    <a:rPr lang="de-DE" dirty="0"/>
                    <a:t>Beschaffung</a:t>
                  </a:r>
                </a:p>
              </p:txBody>
            </p:sp>
            <p:sp>
              <p:nvSpPr>
                <p:cNvPr id="6" name="Ellipse 5">
                  <a:extLst>
                    <a:ext uri="{FF2B5EF4-FFF2-40B4-BE49-F238E27FC236}">
                      <a16:creationId xmlns:a16="http://schemas.microsoft.com/office/drawing/2014/main" id="{A37582C4-786A-24AD-A969-415E3C625915}"/>
                    </a:ext>
                  </a:extLst>
                </p:cNvPr>
                <p:cNvSpPr/>
                <p:nvPr/>
              </p:nvSpPr>
              <p:spPr>
                <a:xfrm>
                  <a:off x="9540847" y="4920153"/>
                  <a:ext cx="350206" cy="351787"/>
                </a:xfrm>
                <a:prstGeom prst="ellipse">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rPr>
                    <a:t>3</a:t>
                  </a:r>
                </a:p>
              </p:txBody>
            </p:sp>
          </p:grpSp>
          <p:pic>
            <p:nvPicPr>
              <p:cNvPr id="9" name="Grafik 8" descr="Kennzeichen mit einfarbiger Füllung">
                <a:extLst>
                  <a:ext uri="{FF2B5EF4-FFF2-40B4-BE49-F238E27FC236}">
                    <a16:creationId xmlns:a16="http://schemas.microsoft.com/office/drawing/2014/main" id="{E8FD5845-30FF-F16C-41AD-AF1D8BE0C68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213516">
                <a:off x="10839195" y="5655452"/>
                <a:ext cx="427691" cy="427691"/>
              </a:xfrm>
              <a:prstGeom prst="rect">
                <a:avLst/>
              </a:prstGeom>
            </p:spPr>
          </p:pic>
          <p:pic>
            <p:nvPicPr>
              <p:cNvPr id="10" name="Grafik 9" descr="Kennzeichen mit einfarbiger Füllung">
                <a:extLst>
                  <a:ext uri="{FF2B5EF4-FFF2-40B4-BE49-F238E27FC236}">
                    <a16:creationId xmlns:a16="http://schemas.microsoft.com/office/drawing/2014/main" id="{E7601F72-ABB5-8AAC-1966-3700588DF68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213516">
                <a:off x="10839195" y="5157445"/>
                <a:ext cx="427691" cy="427691"/>
              </a:xfrm>
              <a:prstGeom prst="rect">
                <a:avLst/>
              </a:prstGeom>
            </p:spPr>
          </p:pic>
          <p:grpSp>
            <p:nvGrpSpPr>
              <p:cNvPr id="17" name="Gruppieren 16">
                <a:extLst>
                  <a:ext uri="{FF2B5EF4-FFF2-40B4-BE49-F238E27FC236}">
                    <a16:creationId xmlns:a16="http://schemas.microsoft.com/office/drawing/2014/main" id="{3797F617-83FA-7592-399E-C3A6DBF7817C}"/>
                  </a:ext>
                </a:extLst>
              </p:cNvPr>
              <p:cNvGrpSpPr/>
              <p:nvPr/>
            </p:nvGrpSpPr>
            <p:grpSpPr>
              <a:xfrm>
                <a:off x="10870316" y="4668024"/>
                <a:ext cx="419358" cy="420317"/>
                <a:chOff x="9429849" y="2340403"/>
                <a:chExt cx="1132695" cy="1132695"/>
              </a:xfrm>
            </p:grpSpPr>
            <p:pic>
              <p:nvPicPr>
                <p:cNvPr id="11" name="Grafik 10" descr="Kennzeichen mit einfarbiger Füllung">
                  <a:extLst>
                    <a:ext uri="{FF2B5EF4-FFF2-40B4-BE49-F238E27FC236}">
                      <a16:creationId xmlns:a16="http://schemas.microsoft.com/office/drawing/2014/main" id="{DD3A1F96-18F1-96BD-33D1-A279965134A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213516">
                  <a:off x="9429849" y="2340403"/>
                  <a:ext cx="1132695" cy="1132695"/>
                </a:xfrm>
                <a:prstGeom prst="rect">
                  <a:avLst/>
                </a:prstGeom>
              </p:spPr>
            </p:pic>
            <p:pic>
              <p:nvPicPr>
                <p:cNvPr id="16" name="Grafik 15" descr="Stern mit einfarbiger Füllung">
                  <a:extLst>
                    <a:ext uri="{FF2B5EF4-FFF2-40B4-BE49-F238E27FC236}">
                      <a16:creationId xmlns:a16="http://schemas.microsoft.com/office/drawing/2014/main" id="{2A1DA47D-F137-9F93-6830-DCA88864FDC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971095" y="2490594"/>
                  <a:ext cx="338099" cy="338099"/>
                </a:xfrm>
                <a:prstGeom prst="rect">
                  <a:avLst/>
                </a:prstGeom>
              </p:spPr>
            </p:pic>
          </p:grpSp>
          <p:grpSp>
            <p:nvGrpSpPr>
              <p:cNvPr id="22" name="Gruppieren 21">
                <a:extLst>
                  <a:ext uri="{FF2B5EF4-FFF2-40B4-BE49-F238E27FC236}">
                    <a16:creationId xmlns:a16="http://schemas.microsoft.com/office/drawing/2014/main" id="{EB55B716-3485-F317-77F5-D33DC6607A1F}"/>
                  </a:ext>
                </a:extLst>
              </p:cNvPr>
              <p:cNvGrpSpPr/>
              <p:nvPr/>
            </p:nvGrpSpPr>
            <p:grpSpPr>
              <a:xfrm>
                <a:off x="2393995" y="2811077"/>
                <a:ext cx="419358" cy="420317"/>
                <a:chOff x="9429849" y="2340403"/>
                <a:chExt cx="1132695" cy="1132695"/>
              </a:xfrm>
            </p:grpSpPr>
            <p:pic>
              <p:nvPicPr>
                <p:cNvPr id="23" name="Grafik 22" descr="Kennzeichen mit einfarbiger Füllung">
                  <a:extLst>
                    <a:ext uri="{FF2B5EF4-FFF2-40B4-BE49-F238E27FC236}">
                      <a16:creationId xmlns:a16="http://schemas.microsoft.com/office/drawing/2014/main" id="{CF4CA0CD-97E6-CF11-1682-20A9449D5FF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213516">
                  <a:off x="9429849" y="2340403"/>
                  <a:ext cx="1132695" cy="1132695"/>
                </a:xfrm>
                <a:prstGeom prst="rect">
                  <a:avLst/>
                </a:prstGeom>
              </p:spPr>
            </p:pic>
            <p:pic>
              <p:nvPicPr>
                <p:cNvPr id="24" name="Grafik 23" descr="Stern mit einfarbiger Füllung">
                  <a:extLst>
                    <a:ext uri="{FF2B5EF4-FFF2-40B4-BE49-F238E27FC236}">
                      <a16:creationId xmlns:a16="http://schemas.microsoft.com/office/drawing/2014/main" id="{8DA8228B-B890-BD9E-A459-E44D480F02F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971095" y="2490594"/>
                  <a:ext cx="338099" cy="338099"/>
                </a:xfrm>
                <a:prstGeom prst="rect">
                  <a:avLst/>
                </a:prstGeom>
              </p:spPr>
            </p:pic>
          </p:grpSp>
          <p:grpSp>
            <p:nvGrpSpPr>
              <p:cNvPr id="25" name="Gruppieren 24">
                <a:extLst>
                  <a:ext uri="{FF2B5EF4-FFF2-40B4-BE49-F238E27FC236}">
                    <a16:creationId xmlns:a16="http://schemas.microsoft.com/office/drawing/2014/main" id="{B580E260-F5A6-D410-D784-BC3280B2909A}"/>
                  </a:ext>
                </a:extLst>
              </p:cNvPr>
              <p:cNvGrpSpPr/>
              <p:nvPr/>
            </p:nvGrpSpPr>
            <p:grpSpPr>
              <a:xfrm>
                <a:off x="4654459" y="4612292"/>
                <a:ext cx="419358" cy="420317"/>
                <a:chOff x="9429849" y="2340403"/>
                <a:chExt cx="1132695" cy="1132695"/>
              </a:xfrm>
            </p:grpSpPr>
            <p:pic>
              <p:nvPicPr>
                <p:cNvPr id="26" name="Grafik 25" descr="Kennzeichen mit einfarbiger Füllung">
                  <a:extLst>
                    <a:ext uri="{FF2B5EF4-FFF2-40B4-BE49-F238E27FC236}">
                      <a16:creationId xmlns:a16="http://schemas.microsoft.com/office/drawing/2014/main" id="{0C9F42AF-4456-9956-AABF-7F0463CF3D9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213516">
                  <a:off x="9429849" y="2340403"/>
                  <a:ext cx="1132695" cy="1132695"/>
                </a:xfrm>
                <a:prstGeom prst="rect">
                  <a:avLst/>
                </a:prstGeom>
              </p:spPr>
            </p:pic>
            <p:pic>
              <p:nvPicPr>
                <p:cNvPr id="27" name="Grafik 26" descr="Stern mit einfarbiger Füllung">
                  <a:extLst>
                    <a:ext uri="{FF2B5EF4-FFF2-40B4-BE49-F238E27FC236}">
                      <a16:creationId xmlns:a16="http://schemas.microsoft.com/office/drawing/2014/main" id="{55C89E8C-BD76-87A5-6E68-DFF7F6B10E0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971095" y="2490594"/>
                  <a:ext cx="338099" cy="338099"/>
                </a:xfrm>
                <a:prstGeom prst="rect">
                  <a:avLst/>
                </a:prstGeom>
              </p:spPr>
            </p:pic>
          </p:grpSp>
          <p:pic>
            <p:nvPicPr>
              <p:cNvPr id="28" name="Grafik 27" descr="Kennzeichen mit einfarbiger Füllung">
                <a:extLst>
                  <a:ext uri="{FF2B5EF4-FFF2-40B4-BE49-F238E27FC236}">
                    <a16:creationId xmlns:a16="http://schemas.microsoft.com/office/drawing/2014/main" id="{95C7C20D-6E37-E65D-4769-0F920A40138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213516">
                <a:off x="6349570" y="3157467"/>
                <a:ext cx="427691" cy="427691"/>
              </a:xfrm>
              <a:prstGeom prst="rect">
                <a:avLst/>
              </a:prstGeom>
            </p:spPr>
          </p:pic>
          <p:pic>
            <p:nvPicPr>
              <p:cNvPr id="29" name="Grafik 28" descr="Kennzeichen mit einfarbiger Füllung">
                <a:extLst>
                  <a:ext uri="{FF2B5EF4-FFF2-40B4-BE49-F238E27FC236}">
                    <a16:creationId xmlns:a16="http://schemas.microsoft.com/office/drawing/2014/main" id="{FEC48597-BC20-0C3F-0501-BE1F4D9FCED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213516">
                <a:off x="2817456" y="4593299"/>
                <a:ext cx="427691" cy="427691"/>
              </a:xfrm>
              <a:prstGeom prst="rect">
                <a:avLst/>
              </a:prstGeom>
            </p:spPr>
          </p:pic>
          <p:pic>
            <p:nvPicPr>
              <p:cNvPr id="32" name="Grafik 31" descr="Kennzeichen mit einfarbiger Füllung">
                <a:extLst>
                  <a:ext uri="{FF2B5EF4-FFF2-40B4-BE49-F238E27FC236}">
                    <a16:creationId xmlns:a16="http://schemas.microsoft.com/office/drawing/2014/main" id="{233EA5C4-5B02-2144-18E9-5AB564AA804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213516">
                <a:off x="7398544" y="3778619"/>
                <a:ext cx="427691" cy="427691"/>
              </a:xfrm>
              <a:prstGeom prst="rect">
                <a:avLst/>
              </a:prstGeom>
            </p:spPr>
          </p:pic>
          <p:pic>
            <p:nvPicPr>
              <p:cNvPr id="33" name="Grafik 32" descr="Kennzeichen mit einfarbiger Füllung">
                <a:extLst>
                  <a:ext uri="{FF2B5EF4-FFF2-40B4-BE49-F238E27FC236}">
                    <a16:creationId xmlns:a16="http://schemas.microsoft.com/office/drawing/2014/main" id="{66D6765B-7793-7146-C297-281F555DFFA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213516">
                <a:off x="4074766" y="3439509"/>
                <a:ext cx="427691" cy="427691"/>
              </a:xfrm>
              <a:prstGeom prst="rect">
                <a:avLst/>
              </a:prstGeom>
            </p:spPr>
          </p:pic>
          <p:grpSp>
            <p:nvGrpSpPr>
              <p:cNvPr id="34" name="Gruppieren 33">
                <a:extLst>
                  <a:ext uri="{FF2B5EF4-FFF2-40B4-BE49-F238E27FC236}">
                    <a16:creationId xmlns:a16="http://schemas.microsoft.com/office/drawing/2014/main" id="{BFF5254D-A01C-9D6C-ACF2-0AA8D234EBA6}"/>
                  </a:ext>
                </a:extLst>
              </p:cNvPr>
              <p:cNvGrpSpPr/>
              <p:nvPr/>
            </p:nvGrpSpPr>
            <p:grpSpPr>
              <a:xfrm>
                <a:off x="7402710" y="1915557"/>
                <a:ext cx="419358" cy="420317"/>
                <a:chOff x="9429849" y="2340403"/>
                <a:chExt cx="1132695" cy="1132695"/>
              </a:xfrm>
            </p:grpSpPr>
            <p:pic>
              <p:nvPicPr>
                <p:cNvPr id="35" name="Grafik 34" descr="Kennzeichen mit einfarbiger Füllung">
                  <a:extLst>
                    <a:ext uri="{FF2B5EF4-FFF2-40B4-BE49-F238E27FC236}">
                      <a16:creationId xmlns:a16="http://schemas.microsoft.com/office/drawing/2014/main" id="{14829E83-856A-29D5-BF3B-DC06A4D5D88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213516">
                  <a:off x="9429849" y="2340403"/>
                  <a:ext cx="1132695" cy="1132695"/>
                </a:xfrm>
                <a:prstGeom prst="rect">
                  <a:avLst/>
                </a:prstGeom>
              </p:spPr>
            </p:pic>
            <p:pic>
              <p:nvPicPr>
                <p:cNvPr id="36" name="Grafik 35" descr="Stern mit einfarbiger Füllung">
                  <a:extLst>
                    <a:ext uri="{FF2B5EF4-FFF2-40B4-BE49-F238E27FC236}">
                      <a16:creationId xmlns:a16="http://schemas.microsoft.com/office/drawing/2014/main" id="{63F035C0-B3FC-5F55-5938-A1A8786D223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971095" y="2490594"/>
                  <a:ext cx="338099" cy="338099"/>
                </a:xfrm>
                <a:prstGeom prst="rect">
                  <a:avLst/>
                </a:prstGeom>
              </p:spPr>
            </p:pic>
          </p:grpSp>
        </p:grpSp>
      </p:grpSp>
    </p:spTree>
    <p:extLst>
      <p:ext uri="{BB962C8B-B14F-4D97-AF65-F5344CB8AC3E}">
        <p14:creationId xmlns:p14="http://schemas.microsoft.com/office/powerpoint/2010/main" val="15168296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288B757D-D964-6516-4D89-DCC802F847AB}"/>
              </a:ext>
            </a:extLst>
          </p:cNvPr>
          <p:cNvSpPr>
            <a:spLocks noGrp="1"/>
          </p:cNvSpPr>
          <p:nvPr>
            <p:ph type="sldNum" sz="quarter" idx="4"/>
          </p:nvPr>
        </p:nvSpPr>
        <p:spPr/>
        <p:txBody>
          <a:bodyPr/>
          <a:lstStyle/>
          <a:p>
            <a:pPr algn="l"/>
            <a:r>
              <a:rPr lang="de-DE"/>
              <a:t>Seite </a:t>
            </a:r>
            <a:fld id="{116EDF81-E62B-6D4E-87B5-2A3890D58C7C}" type="slidenum">
              <a:rPr lang="de-DE" smtClean="0"/>
              <a:pPr algn="l"/>
              <a:t>8</a:t>
            </a:fld>
            <a:endParaRPr lang="de-DE" dirty="0"/>
          </a:p>
        </p:txBody>
      </p:sp>
      <p:sp>
        <p:nvSpPr>
          <p:cNvPr id="4" name="Titel 1">
            <a:extLst>
              <a:ext uri="{FF2B5EF4-FFF2-40B4-BE49-F238E27FC236}">
                <a16:creationId xmlns:a16="http://schemas.microsoft.com/office/drawing/2014/main" id="{D22CDFE7-7ADB-DE2F-9914-B19ED3A90119}"/>
              </a:ext>
            </a:extLst>
          </p:cNvPr>
          <p:cNvSpPr>
            <a:spLocks noGrp="1"/>
          </p:cNvSpPr>
          <p:nvPr>
            <p:ph type="title"/>
          </p:nvPr>
        </p:nvSpPr>
        <p:spPr>
          <a:xfrm>
            <a:off x="1211068" y="318907"/>
            <a:ext cx="10515600" cy="557139"/>
          </a:xfrm>
        </p:spPr>
        <p:txBody>
          <a:bodyPr/>
          <a:lstStyle/>
          <a:p>
            <a:r>
              <a:rPr lang="de-DE" dirty="0"/>
              <a:t>System- und Bilanzgrenzen</a:t>
            </a:r>
          </a:p>
        </p:txBody>
      </p:sp>
      <p:pic>
        <p:nvPicPr>
          <p:cNvPr id="6" name="Grafik 5" descr="Ein Bild, das Text, Screenshot, Software, Computersymbol enthält.&#10;&#10;Automatisch generierte Beschreibung">
            <a:extLst>
              <a:ext uri="{FF2B5EF4-FFF2-40B4-BE49-F238E27FC236}">
                <a16:creationId xmlns:a16="http://schemas.microsoft.com/office/drawing/2014/main" id="{3AFD6B41-1C5E-D9B2-E5D3-3CC6B62EFA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2200" y="1306545"/>
            <a:ext cx="8976027" cy="5049506"/>
          </a:xfrm>
          <a:prstGeom prst="rect">
            <a:avLst/>
          </a:prstGeom>
        </p:spPr>
      </p:pic>
    </p:spTree>
    <p:extLst>
      <p:ext uri="{BB962C8B-B14F-4D97-AF65-F5344CB8AC3E}">
        <p14:creationId xmlns:p14="http://schemas.microsoft.com/office/powerpoint/2010/main" val="961235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F9D84CFF-6C38-B5DE-7744-84D8BB3DCC3D}"/>
              </a:ext>
            </a:extLst>
          </p:cNvPr>
          <p:cNvSpPr>
            <a:spLocks noGrp="1"/>
          </p:cNvSpPr>
          <p:nvPr>
            <p:ph type="sldNum" sz="quarter" idx="4"/>
          </p:nvPr>
        </p:nvSpPr>
        <p:spPr/>
        <p:txBody>
          <a:bodyPr/>
          <a:lstStyle/>
          <a:p>
            <a:pPr algn="l"/>
            <a:r>
              <a:rPr lang="de-DE"/>
              <a:t>Seite </a:t>
            </a:r>
            <a:fld id="{116EDF81-E62B-6D4E-87B5-2A3890D58C7C}" type="slidenum">
              <a:rPr lang="de-DE" smtClean="0"/>
              <a:pPr algn="l"/>
              <a:t>9</a:t>
            </a:fld>
            <a:endParaRPr lang="de-DE" dirty="0"/>
          </a:p>
        </p:txBody>
      </p:sp>
      <p:sp>
        <p:nvSpPr>
          <p:cNvPr id="4" name="Titel 1">
            <a:extLst>
              <a:ext uri="{FF2B5EF4-FFF2-40B4-BE49-F238E27FC236}">
                <a16:creationId xmlns:a16="http://schemas.microsoft.com/office/drawing/2014/main" id="{5C7A7678-8349-55C7-2BB2-6226896289B7}"/>
              </a:ext>
            </a:extLst>
          </p:cNvPr>
          <p:cNvSpPr>
            <a:spLocks noGrp="1"/>
          </p:cNvSpPr>
          <p:nvPr>
            <p:ph type="title"/>
          </p:nvPr>
        </p:nvSpPr>
        <p:spPr>
          <a:xfrm>
            <a:off x="1211068" y="318907"/>
            <a:ext cx="10515600" cy="557139"/>
          </a:xfrm>
        </p:spPr>
        <p:txBody>
          <a:bodyPr/>
          <a:lstStyle/>
          <a:p>
            <a:r>
              <a:rPr lang="de-DE"/>
              <a:t>System- und Bilanzgrenzen: Varianten „Minimal“</a:t>
            </a:r>
            <a:endParaRPr lang="de-DE" dirty="0"/>
          </a:p>
        </p:txBody>
      </p:sp>
      <p:pic>
        <p:nvPicPr>
          <p:cNvPr id="13" name="Grafik 12">
            <a:extLst>
              <a:ext uri="{FF2B5EF4-FFF2-40B4-BE49-F238E27FC236}">
                <a16:creationId xmlns:a16="http://schemas.microsoft.com/office/drawing/2014/main" id="{871E6406-F863-0122-E498-EFBD8A4C5C71}"/>
              </a:ext>
            </a:extLst>
          </p:cNvPr>
          <p:cNvPicPr>
            <a:picLocks noChangeAspect="1"/>
          </p:cNvPicPr>
          <p:nvPr/>
        </p:nvPicPr>
        <p:blipFill>
          <a:blip r:embed="rId3"/>
          <a:stretch>
            <a:fillRect/>
          </a:stretch>
        </p:blipFill>
        <p:spPr>
          <a:xfrm>
            <a:off x="1034884" y="1278324"/>
            <a:ext cx="4526267" cy="2736000"/>
          </a:xfrm>
          <a:prstGeom prst="rect">
            <a:avLst/>
          </a:prstGeom>
        </p:spPr>
      </p:pic>
      <p:pic>
        <p:nvPicPr>
          <p:cNvPr id="15" name="Grafik 14">
            <a:extLst>
              <a:ext uri="{FF2B5EF4-FFF2-40B4-BE49-F238E27FC236}">
                <a16:creationId xmlns:a16="http://schemas.microsoft.com/office/drawing/2014/main" id="{533CD66C-6787-A4C0-7EBD-53C99A2E6E13}"/>
              </a:ext>
            </a:extLst>
          </p:cNvPr>
          <p:cNvPicPr>
            <a:picLocks noChangeAspect="1"/>
          </p:cNvPicPr>
          <p:nvPr/>
        </p:nvPicPr>
        <p:blipFill>
          <a:blip r:embed="rId4"/>
          <a:stretch>
            <a:fillRect/>
          </a:stretch>
        </p:blipFill>
        <p:spPr>
          <a:xfrm>
            <a:off x="6032936" y="1278324"/>
            <a:ext cx="4526272" cy="2736000"/>
          </a:xfrm>
          <a:prstGeom prst="rect">
            <a:avLst/>
          </a:prstGeom>
        </p:spPr>
      </p:pic>
      <p:pic>
        <p:nvPicPr>
          <p:cNvPr id="16" name="Grafik 15">
            <a:extLst>
              <a:ext uri="{FF2B5EF4-FFF2-40B4-BE49-F238E27FC236}">
                <a16:creationId xmlns:a16="http://schemas.microsoft.com/office/drawing/2014/main" id="{8DED34B1-617B-6263-25F6-379C0436C758}"/>
              </a:ext>
            </a:extLst>
          </p:cNvPr>
          <p:cNvPicPr>
            <a:picLocks noChangeAspect="1"/>
          </p:cNvPicPr>
          <p:nvPr/>
        </p:nvPicPr>
        <p:blipFill>
          <a:blip r:embed="rId5"/>
          <a:stretch>
            <a:fillRect/>
          </a:stretch>
        </p:blipFill>
        <p:spPr>
          <a:xfrm>
            <a:off x="6032936" y="4077388"/>
            <a:ext cx="4526272" cy="2736000"/>
          </a:xfrm>
          <a:prstGeom prst="rect">
            <a:avLst/>
          </a:prstGeom>
        </p:spPr>
      </p:pic>
    </p:spTree>
    <p:extLst>
      <p:ext uri="{BB962C8B-B14F-4D97-AF65-F5344CB8AC3E}">
        <p14:creationId xmlns:p14="http://schemas.microsoft.com/office/powerpoint/2010/main" val="908404009"/>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enutzerdefiniert 2">
      <a:majorFont>
        <a:latin typeface="Source Sans Pro"/>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Inhalt">
  <a:themeElements>
    <a:clrScheme name="ifeu_Farben">
      <a:dk1>
        <a:srgbClr val="000000"/>
      </a:dk1>
      <a:lt1>
        <a:srgbClr val="FFFFFF"/>
      </a:lt1>
      <a:dk2>
        <a:srgbClr val="003746"/>
      </a:dk2>
      <a:lt2>
        <a:srgbClr val="A2C5D3"/>
      </a:lt2>
      <a:accent1>
        <a:srgbClr val="93C120"/>
      </a:accent1>
      <a:accent2>
        <a:srgbClr val="DEDC00"/>
      </a:accent2>
      <a:accent3>
        <a:srgbClr val="00609C"/>
      </a:accent3>
      <a:accent4>
        <a:srgbClr val="A2C5D3"/>
      </a:accent4>
      <a:accent5>
        <a:srgbClr val="978B87"/>
      </a:accent5>
      <a:accent6>
        <a:srgbClr val="4C2F48"/>
      </a:accent6>
      <a:hlink>
        <a:srgbClr val="93C120"/>
      </a:hlink>
      <a:folHlink>
        <a:srgbClr val="2F4E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400" dirty="0"/>
        </a:defPPr>
      </a:lstStyle>
    </a:txDef>
  </a:objectDefaults>
  <a:extraClrSchemeLst/>
  <a:extLst>
    <a:ext uri="{05A4C25C-085E-4340-85A3-A5531E510DB2}">
      <thm15:themeFamily xmlns:thm15="http://schemas.microsoft.com/office/thememl/2012/main" name="211118_ifeu_partnerlogos.potx  -  Schreibgeschützt" id="{ECC7A9E6-10E7-4DFB-AE8C-08616CE1DFD5}" vid="{C5C13899-607B-4B7C-A9E3-376965DDC25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1779</Words>
  <Application>Microsoft Office PowerPoint</Application>
  <PresentationFormat>Breitbild</PresentationFormat>
  <Paragraphs>235</Paragraphs>
  <Slides>12</Slides>
  <Notes>12</Notes>
  <HiddenSlides>0</HiddenSlides>
  <MMClips>0</MMClips>
  <ScaleCrop>false</ScaleCrop>
  <HeadingPairs>
    <vt:vector size="6" baseType="variant">
      <vt:variant>
        <vt:lpstr>Verwendete Schriftarten</vt:lpstr>
      </vt:variant>
      <vt:variant>
        <vt:i4>6</vt:i4>
      </vt:variant>
      <vt:variant>
        <vt:lpstr>Design</vt:lpstr>
      </vt:variant>
      <vt:variant>
        <vt:i4>2</vt:i4>
      </vt:variant>
      <vt:variant>
        <vt:lpstr>Folientitel</vt:lpstr>
      </vt:variant>
      <vt:variant>
        <vt:i4>12</vt:i4>
      </vt:variant>
    </vt:vector>
  </HeadingPairs>
  <TitlesOfParts>
    <vt:vector size="20" baseType="lpstr">
      <vt:lpstr>Aptos Light</vt:lpstr>
      <vt:lpstr>Arial</vt:lpstr>
      <vt:lpstr>Calibri</vt:lpstr>
      <vt:lpstr>Droid Sans</vt:lpstr>
      <vt:lpstr>Source Sans Pro</vt:lpstr>
      <vt:lpstr>Symbol</vt:lpstr>
      <vt:lpstr>Office</vt:lpstr>
      <vt:lpstr>1_Inhalt</vt:lpstr>
      <vt:lpstr>PowerPoint-Präsentation</vt:lpstr>
      <vt:lpstr>Verwendungshinweise</vt:lpstr>
      <vt:lpstr>9 Etappen – 1 Ziel </vt:lpstr>
      <vt:lpstr>Etappen – Wo stehen wir? </vt:lpstr>
      <vt:lpstr>Wirkungsbereiche (Scopes) </vt:lpstr>
      <vt:lpstr>Betrachtungsebene und Bilanzierungsmethodiken</vt:lpstr>
      <vt:lpstr>Wesentlichkeitsbetrachtung</vt:lpstr>
      <vt:lpstr>System- und Bilanzgrenzen</vt:lpstr>
      <vt:lpstr>System- und Bilanzgrenzen: Varianten „Minimal“</vt:lpstr>
      <vt:lpstr>System- und Bilanzgrenzen: Varianten „Erweitert“</vt:lpstr>
      <vt:lpstr>System- und Bilanzgrenzen: Varianten „Umfänglich“</vt:lpstr>
      <vt:lpstr>PowerPoint-Präsentation</vt:lpstr>
    </vt:vector>
  </TitlesOfParts>
  <Company>Leipziger Institut für Energie GmbH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Marion Elle</dc:creator>
  <cp:lastModifiedBy>Marion Elle</cp:lastModifiedBy>
  <cp:revision>73</cp:revision>
  <cp:lastPrinted>2024-09-17T09:25:31Z</cp:lastPrinted>
  <dcterms:created xsi:type="dcterms:W3CDTF">2024-09-13T15:28:43Z</dcterms:created>
  <dcterms:modified xsi:type="dcterms:W3CDTF">2024-12-30T09:33:55Z</dcterms:modified>
</cp:coreProperties>
</file>