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 id="2147483875" r:id="rId2"/>
  </p:sldMasterIdLst>
  <p:notesMasterIdLst>
    <p:notesMasterId r:id="rId29"/>
  </p:notesMasterIdLst>
  <p:sldIdLst>
    <p:sldId id="256" r:id="rId3"/>
    <p:sldId id="1166" r:id="rId4"/>
    <p:sldId id="1130" r:id="rId5"/>
    <p:sldId id="1137" r:id="rId6"/>
    <p:sldId id="1200" r:id="rId7"/>
    <p:sldId id="1201" r:id="rId8"/>
    <p:sldId id="1184" r:id="rId9"/>
    <p:sldId id="1181" r:id="rId10"/>
    <p:sldId id="1142" r:id="rId11"/>
    <p:sldId id="1176" r:id="rId12"/>
    <p:sldId id="1139" r:id="rId13"/>
    <p:sldId id="1197" r:id="rId14"/>
    <p:sldId id="1198" r:id="rId15"/>
    <p:sldId id="1177" r:id="rId16"/>
    <p:sldId id="1185" r:id="rId17"/>
    <p:sldId id="1178" r:id="rId18"/>
    <p:sldId id="1186" r:id="rId19"/>
    <p:sldId id="1202" r:id="rId20"/>
    <p:sldId id="1002" r:id="rId21"/>
    <p:sldId id="1203" r:id="rId22"/>
    <p:sldId id="1204" r:id="rId23"/>
    <p:sldId id="1205" r:id="rId24"/>
    <p:sldId id="1206" r:id="rId25"/>
    <p:sldId id="1207" r:id="rId26"/>
    <p:sldId id="1208" r:id="rId27"/>
    <p:sldId id="280" r:id="rId28"/>
  </p:sldIdLst>
  <p:sldSz cx="12192000" cy="6858000"/>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1459" userDrawn="1">
          <p15:clr>
            <a:srgbClr val="A4A3A4"/>
          </p15:clr>
        </p15:guide>
        <p15:guide id="6" orient="horz" pos="1117" userDrawn="1">
          <p15:clr>
            <a:srgbClr val="A4A3A4"/>
          </p15:clr>
        </p15:guide>
        <p15:guide id="9" pos="3024" userDrawn="1">
          <p15:clr>
            <a:srgbClr val="A4A3A4"/>
          </p15:clr>
        </p15:guide>
        <p15:guide id="10" pos="4770" userDrawn="1">
          <p15:clr>
            <a:srgbClr val="A4A3A4"/>
          </p15:clr>
        </p15:guide>
        <p15:guide id="11" pos="6085" userDrawn="1">
          <p15:clr>
            <a:srgbClr val="A4A3A4"/>
          </p15:clr>
        </p15:guide>
        <p15:guide id="12" pos="438" userDrawn="1">
          <p15:clr>
            <a:srgbClr val="A4A3A4"/>
          </p15:clr>
        </p15:guide>
        <p15:guide id="13" pos="892" userDrawn="1">
          <p15:clr>
            <a:srgbClr val="A4A3A4"/>
          </p15:clr>
        </p15:guide>
        <p15:guide id="14" pos="2003" userDrawn="1">
          <p15:clr>
            <a:srgbClr val="A4A3A4"/>
          </p15:clr>
        </p15:guide>
        <p15:guide id="15" pos="25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92B"/>
    <a:srgbClr val="398891"/>
    <a:srgbClr val="17B5E9"/>
    <a:srgbClr val="98C11E"/>
    <a:srgbClr val="00B5E9"/>
    <a:srgbClr val="E6E6E6"/>
    <a:srgbClr val="FFFFFF"/>
    <a:srgbClr val="95BF49"/>
    <a:srgbClr val="72BBA4"/>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8" autoAdjust="0"/>
    <p:restoredTop sz="53333" autoAdjust="0"/>
  </p:normalViewPr>
  <p:slideViewPr>
    <p:cSldViewPr snapToGrid="0" showGuides="1">
      <p:cViewPr varScale="1">
        <p:scale>
          <a:sx n="65" d="100"/>
          <a:sy n="65" d="100"/>
        </p:scale>
        <p:origin x="2744" y="192"/>
      </p:cViewPr>
      <p:guideLst>
        <p:guide pos="1459"/>
        <p:guide orient="horz" pos="1117"/>
        <p:guide pos="3024"/>
        <p:guide pos="4770"/>
        <p:guide pos="6085"/>
        <p:guide pos="438"/>
        <p:guide pos="892"/>
        <p:guide pos="2003"/>
        <p:guide pos="252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7" d="100"/>
          <a:sy n="57" d="100"/>
        </p:scale>
        <p:origin x="241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1543" cy="341064"/>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idx="1"/>
          </p:nvPr>
        </p:nvSpPr>
        <p:spPr>
          <a:xfrm>
            <a:off x="5622800" y="0"/>
            <a:ext cx="4301543" cy="341064"/>
          </a:xfrm>
          <a:prstGeom prst="rect">
            <a:avLst/>
          </a:prstGeom>
        </p:spPr>
        <p:txBody>
          <a:bodyPr vert="horz" lIns="91432" tIns="45716" rIns="91432" bIns="45716" rtlCol="0"/>
          <a:lstStyle>
            <a:lvl1pPr algn="r">
              <a:defRPr sz="1200"/>
            </a:lvl1pPr>
          </a:lstStyle>
          <a:p>
            <a:fld id="{1D4552BE-31B4-418D-A5C0-2F7B35BC755F}" type="datetimeFigureOut">
              <a:rPr lang="de-DE" smtClean="0"/>
              <a:t>17.01.25</a:t>
            </a:fld>
            <a:endParaRPr lang="de-DE"/>
          </a:p>
        </p:txBody>
      </p:sp>
      <p:sp>
        <p:nvSpPr>
          <p:cNvPr id="4" name="Folienbildplatzhalt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32" tIns="45716" rIns="91432" bIns="45716" rtlCol="0" anchor="ctr"/>
          <a:lstStyle/>
          <a:p>
            <a:endParaRPr lang="de-DE"/>
          </a:p>
        </p:txBody>
      </p:sp>
      <p:sp>
        <p:nvSpPr>
          <p:cNvPr id="5" name="Notizenplatzhalter 4"/>
          <p:cNvSpPr>
            <a:spLocks noGrp="1"/>
          </p:cNvSpPr>
          <p:nvPr>
            <p:ph type="body" sz="quarter" idx="3"/>
          </p:nvPr>
        </p:nvSpPr>
        <p:spPr>
          <a:xfrm>
            <a:off x="992665" y="3271381"/>
            <a:ext cx="7941310" cy="2676585"/>
          </a:xfrm>
          <a:prstGeom prst="rect">
            <a:avLst/>
          </a:prstGeom>
        </p:spPr>
        <p:txBody>
          <a:bodyPr vert="horz" lIns="91432" tIns="45716" rIns="91432" bIns="45716"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6456612"/>
            <a:ext cx="4301543" cy="341064"/>
          </a:xfrm>
          <a:prstGeom prst="rect">
            <a:avLst/>
          </a:prstGeom>
        </p:spPr>
        <p:txBody>
          <a:bodyPr vert="horz" lIns="91432" tIns="45716" rIns="91432" bIns="45716" rtlCol="0" anchor="b"/>
          <a:lstStyle>
            <a:lvl1pPr algn="l">
              <a:defRPr sz="1200"/>
            </a:lvl1pPr>
          </a:lstStyle>
          <a:p>
            <a:endParaRPr lang="de-DE"/>
          </a:p>
        </p:txBody>
      </p:sp>
      <p:sp>
        <p:nvSpPr>
          <p:cNvPr id="7" name="Foliennummernplatzhalter 6"/>
          <p:cNvSpPr>
            <a:spLocks noGrp="1"/>
          </p:cNvSpPr>
          <p:nvPr>
            <p:ph type="sldNum" sz="quarter" idx="5"/>
          </p:nvPr>
        </p:nvSpPr>
        <p:spPr>
          <a:xfrm>
            <a:off x="5622800" y="6456612"/>
            <a:ext cx="4301543" cy="341064"/>
          </a:xfrm>
          <a:prstGeom prst="rect">
            <a:avLst/>
          </a:prstGeom>
        </p:spPr>
        <p:txBody>
          <a:bodyPr vert="horz" lIns="91432" tIns="45716" rIns="91432" bIns="45716" rtlCol="0" anchor="b"/>
          <a:lstStyle>
            <a:lvl1pPr algn="r">
              <a:defRPr sz="1200"/>
            </a:lvl1pPr>
          </a:lstStyle>
          <a:p>
            <a:fld id="{5DF90C27-2189-4FED-8FDA-00DAD7BD2D37}" type="slidenum">
              <a:rPr lang="de-DE" smtClean="0"/>
              <a:t>‹Nr.›</a:t>
            </a:fld>
            <a:endParaRPr lang="de-DE"/>
          </a:p>
        </p:txBody>
      </p:sp>
    </p:spTree>
    <p:extLst>
      <p:ext uri="{BB962C8B-B14F-4D97-AF65-F5344CB8AC3E}">
        <p14:creationId xmlns:p14="http://schemas.microsoft.com/office/powerpoint/2010/main" val="256220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41" userDrawn="1">
          <p15:clr>
            <a:srgbClr val="F26B43"/>
          </p15:clr>
        </p15:guide>
        <p15:guide id="2" pos="312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undesverfassungsgericht.de/SharedDocs/Entscheidungen/DE/2021/03/rs20210324_1bvr265618.html?nn=6808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mweltbundesamt.de/publikationen/der-weg-zur-treibhausgasneutralen-verwaltungbundesam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mweltbundesamt.de/publikationen/der-weg-zur-treibhausgasneutralen-verwaltungbundesam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klimabuendnis.org/fileadmin/Inhalte/4_Activities/Projects/IkKa_AP01_Bericht_KB.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klimabuendnis.org/fileadmin/Inhalte/4_Activities/Projects/IkKa_AP01_Bericht_KB.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mweltbundesamt.de/sites/default/files/medien/376/publikationen/2021-03-24_factsheet_treibhausgasneutralitaet_in_kommunen.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klimabuendnis.org/fileadmin/Inhalte/4_Activities/Projects/IkKa_AP01_Bericht_KB.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mweltbundesamt.de/sites/default/files/medien/376/publikationen/2021-03-24_factsheet_treibhausgasneutralitaet_in_kommunen.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klimabuendnis.org/fileadmin/Inhalte/4_Activities/Projects/IkKa_AP01_Bericht_KB.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a:t>
            </a:fld>
            <a:endParaRPr lang="de-DE"/>
          </a:p>
        </p:txBody>
      </p:sp>
    </p:spTree>
    <p:extLst>
      <p:ext uri="{BB962C8B-B14F-4D97-AF65-F5344CB8AC3E}">
        <p14:creationId xmlns:p14="http://schemas.microsoft.com/office/powerpoint/2010/main" val="353598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t>Hinweise: </a:t>
            </a:r>
          </a:p>
          <a:p>
            <a:endParaRPr lang="de-DE" sz="1000" dirty="0"/>
          </a:p>
          <a:p>
            <a:r>
              <a:rPr lang="de-DE" sz="1000" dirty="0"/>
              <a:t>Viele Bilanzierungen für Treibhausgase sind nicht miteinander vergleichbar, weil die Betrachtungsebenen, Bilanzierungsmethodiken und auch betrachteten Bereich sich unterscheiden. Auch die Zieljahre für das Erreichen einer Treibhausgasneutralität können voneinander abweichen. </a:t>
            </a:r>
          </a:p>
          <a:p>
            <a:endParaRPr lang="de-DE" sz="1000" dirty="0"/>
          </a:p>
          <a:p>
            <a:r>
              <a:rPr lang="de-DE" sz="1000" dirty="0"/>
              <a:t>Bitte nennen Sie </a:t>
            </a:r>
            <a:r>
              <a:rPr lang="de-DE" sz="1000" b="1" dirty="0"/>
              <a:t>https://www.ie-leipzig.com/auf-dem-weg/ </a:t>
            </a:r>
            <a:r>
              <a:rPr lang="de-DE" sz="1000" dirty="0"/>
              <a:t>als Quelle. </a:t>
            </a:r>
          </a:p>
          <a:p>
            <a:endParaRPr lang="de-DE" sz="1000" dirty="0">
              <a:latin typeface="Aptos Light" panose="020B0004020202020204" pitchFamily="34" charset="0"/>
            </a:endParaRPr>
          </a:p>
          <a:p>
            <a:endParaRPr lang="de-DE" sz="10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10</a:t>
            </a:fld>
            <a:endParaRPr lang="de-DE"/>
          </a:p>
        </p:txBody>
      </p:sp>
    </p:spTree>
    <p:extLst>
      <p:ext uri="{BB962C8B-B14F-4D97-AF65-F5344CB8AC3E}">
        <p14:creationId xmlns:p14="http://schemas.microsoft.com/office/powerpoint/2010/main" val="3307284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Hinweise: </a:t>
            </a:r>
          </a:p>
          <a:p>
            <a:endParaRPr lang="de-DE" dirty="0"/>
          </a:p>
          <a:p>
            <a:r>
              <a:rPr lang="de-DE" dirty="0"/>
              <a:t>Viele Bilanzierungen für Treibhausgase sind nicht miteinander vergleichbar, weil die Betrachtungsebenen, Bilanzierungsmethodiken und auch betrachteten Bereich sich unterscheiden. Auch die Zieljahre für das Erreichen einer Treibhausgasneutralität können voneinander abweichen. </a:t>
            </a:r>
          </a:p>
          <a:p>
            <a:endParaRPr lang="de-DE" dirty="0"/>
          </a:p>
          <a:p>
            <a:r>
              <a:rPr lang="de-DE" b="1" dirty="0"/>
              <a:t>Die Texttabelle unter der Infografik ist hier bearbeitbar. </a:t>
            </a:r>
          </a:p>
          <a:p>
            <a:r>
              <a:rPr lang="de-DE" dirty="0"/>
              <a:t> </a:t>
            </a:r>
          </a:p>
          <a:p>
            <a:r>
              <a:rPr lang="de-DE" dirty="0"/>
              <a:t>Bitte nennen Sie </a:t>
            </a:r>
            <a:r>
              <a:rPr lang="de-DE" b="1" dirty="0"/>
              <a:t>https://www.ie-leipzig.com/auf-dem-weg/ </a:t>
            </a:r>
            <a:r>
              <a:rPr lang="de-DE"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11</a:t>
            </a:fld>
            <a:endParaRPr lang="de-DE"/>
          </a:p>
        </p:txBody>
      </p:sp>
    </p:spTree>
    <p:extLst>
      <p:ext uri="{BB962C8B-B14F-4D97-AF65-F5344CB8AC3E}">
        <p14:creationId xmlns:p14="http://schemas.microsoft.com/office/powerpoint/2010/main" val="1239545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dirty="0">
                <a:solidFill>
                  <a:srgbClr val="242424"/>
                </a:solidFill>
                <a:effectLst/>
                <a:latin typeface="Segoe UI" panose="020B0502040204020203" pitchFamily="34" charset="0"/>
              </a:rPr>
              <a:t>Der Beschluss des Bundesverfassungsgerichts unterstreicht die Bedeutung des Klimaschutzes als staatliche Aufgabe und verpflichtet die Regierung, aktiv gegen den Klimawandel vorzugehen, um die Grundrechte der Bürger zu schützen. Auch Kommunen als unterste staatliche Ebene tragen zur Umsetzung und Wahrung dieser Vorgaben bei. </a:t>
            </a:r>
            <a:endParaRPr lang="de-DE" sz="1000" b="0" i="0" baseline="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0" i="0" baseline="0" dirty="0">
              <a:latin typeface="Calibri" panose="020F0502020204030204" pitchFamily="34" charset="0"/>
            </a:endParaRPr>
          </a:p>
          <a:p>
            <a:r>
              <a:rPr lang="de-DE" dirty="0"/>
              <a:t>Bitte nennen Sie </a:t>
            </a:r>
            <a:r>
              <a:rPr lang="de-DE" b="1" dirty="0"/>
              <a:t>https://www.ie-leipzig.com/auf-dem-weg/ </a:t>
            </a:r>
            <a:r>
              <a:rPr lang="de-DE" dirty="0"/>
              <a:t>als Quelle der Darstellung. </a:t>
            </a:r>
          </a:p>
          <a:p>
            <a:endParaRPr lang="de-DE" sz="1000" dirty="0">
              <a:latin typeface="Aptos Light" panose="020B0004020202020204" pitchFamily="34" charset="0"/>
            </a:endParaRPr>
          </a:p>
          <a:p>
            <a:r>
              <a:rPr lang="de-DE" sz="1000" dirty="0">
                <a:latin typeface="Aptos Light" panose="020B0004020202020204" pitchFamily="34" charset="0"/>
              </a:rPr>
              <a:t>[1] Bundesverfassungsgericht, Beschluss vom 24. März 2021</a:t>
            </a:r>
          </a:p>
          <a:p>
            <a:endParaRPr lang="de-DE" dirty="0">
              <a:hlinkClick r:id="rId3"/>
            </a:endParaRPr>
          </a:p>
          <a:p>
            <a:r>
              <a:rPr lang="de-DE" dirty="0">
                <a:hlinkClick r:id="rId3"/>
              </a:rPr>
              <a:t>https://www.bundesverfassungsgericht.de/SharedDocs/Entscheidungen/DE/2021/03/rs20210324_1bvr265618.html?nn=68080 März 2021</a:t>
            </a:r>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12</a:t>
            </a:fld>
            <a:endParaRPr lang="de-DE"/>
          </a:p>
        </p:txBody>
      </p:sp>
    </p:spTree>
    <p:extLst>
      <p:ext uri="{BB962C8B-B14F-4D97-AF65-F5344CB8AC3E}">
        <p14:creationId xmlns:p14="http://schemas.microsoft.com/office/powerpoint/2010/main" val="4209838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200" dirty="0"/>
              <a:t>Im Pariser Klimaabkommen haben die Mitgliedsstaaten der Klimarahmenkonvention der Vereinten Nationen völkerrechtlich verbindlich festgelegt, dass sie so bald als möglich den Ausstoß an Treibhausgasen mindern wollen. Ziel ist es, die menschengemachte globale Erderwärmung auf deutlich unter 2°C zu begrenzen, indem bis zur zweiten Hälfte des Jahrhunderts ein Gleichgewicht zwischen menschengemachten Treibhausgasemissionen und dem Aufnahmevermögen durch Senken geschaffen wird. Dieser Zustand wird in der Regel mit "„Net-Zero-Emissions“ oder deutsch („Netto-Null-Emissionen“)“ sowie Treibhausgasneutralität“ beschrieben. Im Paris-Abkommen selbst gibt es jedoch keine verbindlichen Definitionen für diese Begriffe. Auf europäischer Ebene wurde dieses internationale Ziel mit dem Green Deal 2020 und auf nationaler Ebene mit dem Klimaschutzgesetz jeweils genauer definiert. </a:t>
            </a:r>
            <a:endParaRPr lang="de-DE" sz="1000" dirty="0">
              <a:latin typeface="Aptos Ligh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0" i="0" baseline="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Neben dem Klimaschutzgesetz auf nationaler Ebene hat mittlerweile ein Großteil der Bundesländer ebenfalls Landesklimaschutzgesetze mit eigenen und teilweise ambitionierteren Klimaschutzzielen verabschiedet. Daraus leiten sich mittlerweile konkrete Pflichten und Vorgaben für Kommunen ab. Durch das kommunale Selbstbestimmungsrecht haben bereits viele Kommunen darüber hinaus eigene Ziele für ihre Klimaschutzbemühungen formuliert, welche sich häufig an der übergeordneten Ebene oder anderen Kommunen orientieren. Innerhalb der Kommunen können einzelne Bereiche, wie beispielsweise die Kommunalverwaltung, ebenfalls eigene Ziele haben. </a:t>
            </a:r>
            <a:endParaRPr lang="de-DE" sz="1000" b="0" i="0" baseline="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0" i="0" baseline="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0" i="0" baseline="0" dirty="0">
              <a:latin typeface="Calibri" panose="020F0502020204030204" pitchFamily="34" charset="0"/>
            </a:endParaRPr>
          </a:p>
          <a:p>
            <a:r>
              <a:rPr lang="de-DE" dirty="0"/>
              <a:t>Bitte nennen Sie </a:t>
            </a:r>
            <a:r>
              <a:rPr lang="de-DE" b="1" dirty="0"/>
              <a:t>https://www.ie-leipzig.com/auf-dem-weg/ </a:t>
            </a:r>
            <a:r>
              <a:rPr lang="de-DE" dirty="0"/>
              <a:t>als Quelle. </a:t>
            </a:r>
          </a:p>
          <a:p>
            <a:endParaRPr lang="de-DE" sz="1000" dirty="0">
              <a:latin typeface="Aptos Light" panose="020B0004020202020204" pitchFamily="34" charset="0"/>
            </a:endParaRPr>
          </a:p>
          <a:p>
            <a:endParaRPr lang="de-DE" sz="10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13</a:t>
            </a:fld>
            <a:endParaRPr lang="de-DE"/>
          </a:p>
        </p:txBody>
      </p:sp>
    </p:spTree>
    <p:extLst>
      <p:ext uri="{BB962C8B-B14F-4D97-AF65-F5344CB8AC3E}">
        <p14:creationId xmlns:p14="http://schemas.microsoft.com/office/powerpoint/2010/main" val="871485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baseline="0" dirty="0">
                <a:latin typeface="Calibri" panose="020F0502020204030204" pitchFamily="34" charset="0"/>
              </a:rPr>
              <a:t>Die Vorbildrolle der öffentlichen Verwaltungen wird mittlerweile bereits in 12 Bundesländer in Form von Landesklimaschutzgesetzen festgeschrieben. Die Ziele sehen meist eine Erreichung der THG-Neutralität weit vor 2045 vor.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0" i="0" baseline="0" dirty="0">
              <a:latin typeface="Calibri" panose="020F0502020204030204" pitchFamily="34" charset="0"/>
            </a:endParaRPr>
          </a:p>
          <a:p>
            <a:r>
              <a:rPr lang="de-DE" dirty="0"/>
              <a:t>Bitte nennen Sie </a:t>
            </a:r>
            <a:r>
              <a:rPr lang="de-DE" b="1" dirty="0"/>
              <a:t>https://www.ie-leipzig.com/auf-dem-weg/ </a:t>
            </a:r>
            <a:r>
              <a:rPr lang="de-DE" dirty="0"/>
              <a:t>als Quelle. </a:t>
            </a:r>
          </a:p>
          <a:p>
            <a:endParaRPr lang="de-DE" sz="1000" dirty="0">
              <a:latin typeface="Aptos Light" panose="020B0004020202020204" pitchFamily="34" charset="0"/>
            </a:endParaRPr>
          </a:p>
          <a:p>
            <a:endParaRPr lang="de-DE" sz="10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14</a:t>
            </a:fld>
            <a:endParaRPr lang="de-DE"/>
          </a:p>
        </p:txBody>
      </p:sp>
    </p:spTree>
    <p:extLst>
      <p:ext uri="{BB962C8B-B14F-4D97-AF65-F5344CB8AC3E}">
        <p14:creationId xmlns:p14="http://schemas.microsoft.com/office/powerpoint/2010/main" val="2011671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latin typeface="+mn-lt"/>
              </a:rPr>
              <a:t>Hinweise: </a:t>
            </a:r>
          </a:p>
          <a:p>
            <a:endParaRPr lang="de-DE" sz="1200" b="0" dirty="0">
              <a:latin typeface="+mn-lt"/>
            </a:endParaRPr>
          </a:p>
          <a:p>
            <a:r>
              <a:rPr lang="de-DE" sz="1200" b="0" dirty="0">
                <a:latin typeface="+mn-lt"/>
              </a:rPr>
              <a:t>KSG = Bundes-Klimaschutzgesetz</a:t>
            </a:r>
            <a:br>
              <a:rPr lang="de-DE" sz="1200" b="0" dirty="0">
                <a:latin typeface="+mn-lt"/>
              </a:rPr>
            </a:br>
            <a:r>
              <a:rPr lang="de-DE" sz="1200" b="0" dirty="0">
                <a:latin typeface="+mn-lt"/>
              </a:rPr>
              <a:t>GEG = Gebäudeenergiegesetz</a:t>
            </a:r>
            <a:br>
              <a:rPr lang="de-DE" sz="1200" b="0" dirty="0">
                <a:latin typeface="+mn-lt"/>
              </a:rPr>
            </a:br>
            <a:r>
              <a:rPr lang="de-DE" sz="1200" b="0" dirty="0">
                <a:latin typeface="+mn-lt"/>
              </a:rPr>
              <a:t>EnEfG = Energieeffizienzgesetz</a:t>
            </a:r>
            <a:br>
              <a:rPr lang="de-DE" sz="1200" b="0" dirty="0">
                <a:latin typeface="+mn-lt"/>
              </a:rPr>
            </a:br>
            <a:r>
              <a:rPr lang="de-DE" sz="1200" b="0" dirty="0">
                <a:latin typeface="+mn-lt"/>
              </a:rPr>
              <a:t>SaubFahrzeugBeschG: Saubere-Fahrzeuge-Beschaffungs-Gesetz</a:t>
            </a:r>
            <a:br>
              <a:rPr lang="de-DE" sz="1200" b="0" dirty="0">
                <a:latin typeface="+mn-lt"/>
              </a:rPr>
            </a:br>
            <a:r>
              <a:rPr lang="de-DE" sz="1200" b="0" dirty="0">
                <a:latin typeface="+mn-lt"/>
              </a:rPr>
              <a:t>KrWG= Kreislaufwirtschaftsgesetz</a:t>
            </a:r>
            <a:br>
              <a:rPr lang="de-DE" sz="1200" b="0" dirty="0">
                <a:latin typeface="+mn-lt"/>
              </a:rPr>
            </a:br>
            <a:r>
              <a:rPr lang="de-DE" sz="1200" b="0" dirty="0">
                <a:latin typeface="+mn-lt"/>
              </a:rPr>
              <a:t>AVV Klima = </a:t>
            </a:r>
            <a:r>
              <a:rPr lang="de-DE" sz="1200" b="0" i="0" dirty="0">
                <a:solidFill>
                  <a:srgbClr val="000000"/>
                </a:solidFill>
                <a:effectLst/>
                <a:latin typeface="+mn-lt"/>
              </a:rPr>
              <a:t>Allgemeine Verwaltungsvorschrift zur Beschaffung klimafreundlicher Leistungen</a:t>
            </a:r>
          </a:p>
          <a:p>
            <a:r>
              <a:rPr lang="de-DE" sz="1200" b="0" i="0" dirty="0">
                <a:solidFill>
                  <a:srgbClr val="000000"/>
                </a:solidFill>
                <a:effectLst/>
                <a:latin typeface="+mn-lt"/>
              </a:rPr>
              <a:t>LkSG= </a:t>
            </a:r>
            <a:r>
              <a:rPr lang="de-DE" sz="1200" b="0" i="0" dirty="0">
                <a:solidFill>
                  <a:srgbClr val="202122"/>
                </a:solidFill>
                <a:effectLst/>
                <a:latin typeface="+mn-lt"/>
              </a:rPr>
              <a:t>Lieferkettensorgfaltspflichtengesetz</a:t>
            </a:r>
            <a:br>
              <a:rPr lang="de-DE" sz="1200" dirty="0"/>
            </a:b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Bitte nennen Sie </a:t>
            </a:r>
            <a:r>
              <a:rPr lang="de-DE" b="1" dirty="0"/>
              <a:t>https://www.ie-leipzig.com/auf-dem-weg/ </a:t>
            </a:r>
            <a:r>
              <a:rPr lang="de-DE"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15</a:t>
            </a:fld>
            <a:endParaRPr lang="de-DE"/>
          </a:p>
        </p:txBody>
      </p:sp>
    </p:spTree>
    <p:extLst>
      <p:ext uri="{BB962C8B-B14F-4D97-AF65-F5344CB8AC3E}">
        <p14:creationId xmlns:p14="http://schemas.microsoft.com/office/powerpoint/2010/main" val="267945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pPr defTabSz="914326">
              <a:defRPr/>
            </a:pPr>
            <a:endParaRPr lang="en-US" dirty="0"/>
          </a:p>
          <a:p>
            <a:pPr marL="0" marR="0" lvl="0" indent="0" algn="l" defTabSz="914326" rtl="0" eaLnBrk="1" fontAlgn="auto" latinLnBrk="0" hangingPunct="1">
              <a:lnSpc>
                <a:spcPct val="100000"/>
              </a:lnSpc>
              <a:spcBef>
                <a:spcPts val="0"/>
              </a:spcBef>
              <a:spcAft>
                <a:spcPts val="0"/>
              </a:spcAft>
              <a:buClrTx/>
              <a:buSzTx/>
              <a:buFontTx/>
              <a:buNone/>
              <a:tabLst/>
              <a:defRPr/>
            </a:pPr>
            <a:r>
              <a:rPr lang="de-DE" noProof="0" dirty="0"/>
              <a:t>Es gibt eine große Fülle von Informationsangeboten zum Klimawandel, die auf wissenschaftlichen Analysen basieren (z.B. Deutscher Wetterdienst, Klimafakten, deutsches Klima-Dashboard). Hier werden nur einige Quellen und Beispiele für Darstellungen gegeben. </a:t>
            </a:r>
            <a:r>
              <a:rPr lang="de-DE" dirty="0">
                <a:ea typeface="Droid Sans" panose="020B0606030804020204" pitchFamily="34" charset="0"/>
                <a:cs typeface="Droid Sans" panose="020B0606030804020204" pitchFamily="34" charset="0"/>
              </a:rPr>
              <a:t>Der Weltklimarat hat eine maximale Erderwärmung um 1,5 Grad Celsius im Vergleich zur vorindustriellen Zeit als „sicheren Handlungsspielraum“ für die Zukunft des Planeten definiert. </a:t>
            </a:r>
            <a:r>
              <a:rPr lang="de-DE" noProof="0" dirty="0"/>
              <a:t>Im Kontext einer Zielausarbeitung ist wichtig zu zeigen, wie weit hiervon abgewichen wird. </a:t>
            </a:r>
            <a:endParaRPr lang="en-US" dirty="0"/>
          </a:p>
          <a:p>
            <a:pPr defTabSz="914326">
              <a:defRPr/>
            </a:pPr>
            <a:endParaRPr lang="en-US" dirty="0"/>
          </a:p>
          <a:p>
            <a:pPr marL="0" marR="0" lvl="0" indent="0" algn="l" defTabSz="914326" rtl="0" eaLnBrk="1" fontAlgn="auto" latinLnBrk="0" hangingPunct="1">
              <a:lnSpc>
                <a:spcPct val="100000"/>
              </a:lnSpc>
              <a:spcBef>
                <a:spcPts val="0"/>
              </a:spcBef>
              <a:spcAft>
                <a:spcPts val="0"/>
              </a:spcAft>
              <a:buClrTx/>
              <a:buSzTx/>
              <a:buFontTx/>
              <a:buNone/>
              <a:tabLst/>
              <a:defRPr/>
            </a:pPr>
            <a:r>
              <a:rPr lang="de-DE" sz="800" b="0" dirty="0">
                <a:latin typeface="+mn-lt"/>
              </a:rPr>
              <a:t>[1] I</a:t>
            </a:r>
            <a:r>
              <a:rPr lang="de-DE" sz="800" b="0" i="0" dirty="0">
                <a:solidFill>
                  <a:srgbClr val="111111"/>
                </a:solidFill>
                <a:effectLst/>
                <a:latin typeface="+mn-lt"/>
              </a:rPr>
              <a:t>PCC, 2018: Summary for </a:t>
            </a:r>
            <a:r>
              <a:rPr lang="de-DE" sz="800" b="0" i="0" dirty="0" err="1">
                <a:solidFill>
                  <a:srgbClr val="111111"/>
                </a:solidFill>
                <a:effectLst/>
                <a:latin typeface="+mn-lt"/>
              </a:rPr>
              <a:t>Policymakers</a:t>
            </a:r>
            <a:r>
              <a:rPr lang="de-DE" sz="800" b="0" i="0" dirty="0">
                <a:solidFill>
                  <a:srgbClr val="111111"/>
                </a:solidFill>
                <a:effectLst/>
                <a:latin typeface="+mn-lt"/>
              </a:rPr>
              <a:t>. In: Global Warming of 1.5 °C. An IPCC Special Report on </a:t>
            </a:r>
            <a:r>
              <a:rPr lang="de-DE" sz="800" b="0" i="0" dirty="0" err="1">
                <a:solidFill>
                  <a:srgbClr val="111111"/>
                </a:solidFill>
                <a:effectLst/>
                <a:latin typeface="+mn-lt"/>
              </a:rPr>
              <a:t>the</a:t>
            </a:r>
            <a:r>
              <a:rPr lang="de-DE" sz="800" b="0" i="0" dirty="0">
                <a:solidFill>
                  <a:srgbClr val="111111"/>
                </a:solidFill>
                <a:effectLst/>
                <a:latin typeface="+mn-lt"/>
              </a:rPr>
              <a:t> </a:t>
            </a:r>
            <a:r>
              <a:rPr lang="de-DE" sz="800" b="0" i="0" dirty="0" err="1">
                <a:solidFill>
                  <a:srgbClr val="111111"/>
                </a:solidFill>
                <a:effectLst/>
                <a:latin typeface="+mn-lt"/>
              </a:rPr>
              <a:t>impacts</a:t>
            </a:r>
            <a:r>
              <a:rPr lang="de-DE" sz="800" b="0" i="0" dirty="0">
                <a:solidFill>
                  <a:srgbClr val="111111"/>
                </a:solidFill>
                <a:effectLst/>
                <a:latin typeface="+mn-lt"/>
              </a:rPr>
              <a:t> of global </a:t>
            </a:r>
            <a:r>
              <a:rPr lang="de-DE" sz="800" b="0" i="0" dirty="0" err="1">
                <a:solidFill>
                  <a:srgbClr val="111111"/>
                </a:solidFill>
                <a:effectLst/>
                <a:latin typeface="+mn-lt"/>
              </a:rPr>
              <a:t>warming</a:t>
            </a:r>
            <a:endParaRPr lang="de-DE" sz="800" b="0" i="0" dirty="0">
              <a:solidFill>
                <a:srgbClr val="111111"/>
              </a:solidFill>
              <a:effectLst/>
              <a:latin typeface="+mn-lt"/>
            </a:endParaRPr>
          </a:p>
          <a:p>
            <a:pPr defTabSz="914326">
              <a:defRPr/>
            </a:pPr>
            <a:endParaRPr lang="en-US" sz="1000" dirty="0">
              <a:latin typeface="Aptos Light" panose="020B0004020202020204" pitchFamily="34" charset="0"/>
            </a:endParaRPr>
          </a:p>
          <a:p>
            <a:r>
              <a:rPr lang="de-DE" dirty="0"/>
              <a:t>Bitte nennen Sie </a:t>
            </a:r>
            <a:r>
              <a:rPr lang="de-DE" b="1" dirty="0"/>
              <a:t>die jeweilige Quelle für die von Ihnen ausgewählte Darstellung</a:t>
            </a:r>
            <a:r>
              <a:rPr lang="de-DE" dirty="0"/>
              <a:t>. </a:t>
            </a:r>
          </a:p>
          <a:p>
            <a:endParaRPr lang="de-DE" sz="1000" dirty="0">
              <a:latin typeface="Aptos Light" panose="020B0004020202020204" pitchFamily="34" charset="0"/>
            </a:endParaRPr>
          </a:p>
          <a:p>
            <a:endParaRPr lang="de-DE" sz="10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16</a:t>
            </a:fld>
            <a:endParaRPr lang="de-DE"/>
          </a:p>
        </p:txBody>
      </p:sp>
    </p:spTree>
    <p:extLst>
      <p:ext uri="{BB962C8B-B14F-4D97-AF65-F5344CB8AC3E}">
        <p14:creationId xmlns:p14="http://schemas.microsoft.com/office/powerpoint/2010/main" val="1856476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latin typeface="Aptos Light" panose="020B0004020202020204" pitchFamily="34" charset="0"/>
              </a:rPr>
              <a:t>Hinweise: </a:t>
            </a:r>
          </a:p>
          <a:p>
            <a:pPr defTabSz="914326">
              <a:defRPr/>
            </a:pPr>
            <a:endParaRPr lang="en-US" sz="1000" dirty="0"/>
          </a:p>
          <a:p>
            <a:pPr marL="0" marR="0" lvl="0" indent="0" algn="l" defTabSz="914326" rtl="0" eaLnBrk="1" fontAlgn="auto" latinLnBrk="0" hangingPunct="1">
              <a:lnSpc>
                <a:spcPct val="100000"/>
              </a:lnSpc>
              <a:spcBef>
                <a:spcPts val="0"/>
              </a:spcBef>
              <a:spcAft>
                <a:spcPts val="0"/>
              </a:spcAft>
              <a:buClrTx/>
              <a:buSzTx/>
              <a:buFontTx/>
              <a:buNone/>
              <a:tabLst/>
              <a:defRPr/>
            </a:pPr>
            <a:r>
              <a:rPr lang="de-DE" sz="1000" noProof="0" dirty="0"/>
              <a:t>Es gibt eine große Fülle von Informationsangeboten zum Klimawandel, die auf wissenschaftlichen Analysen basieren (z.B. Deutscher Wetterdienst, Klimafakten, deutsches Klima-Dashboard). Hier werden nur einige Quellen und Beispiele für Darstellungen gegeben. </a:t>
            </a:r>
            <a:r>
              <a:rPr lang="de-DE" sz="1000" dirty="0">
                <a:ea typeface="Droid Sans" panose="020B0606030804020204" pitchFamily="34" charset="0"/>
                <a:cs typeface="Droid Sans" panose="020B0606030804020204" pitchFamily="34" charset="0"/>
              </a:rPr>
              <a:t>Der Weltklimarat hat eine maximale Erderwärmung um 1,5 Grad Celsius im Vergleich zur vorindustriellen Zeit als „sicheren Handlungsspielraum“ für die Zukunft des Planeten definiert. </a:t>
            </a:r>
            <a:r>
              <a:rPr lang="de-DE" sz="1000" noProof="0" dirty="0"/>
              <a:t>Im Kontext einer Zielausarbeitung ist wichtig zu zeigen, wie weit hiervon abgewichen wird. </a:t>
            </a:r>
            <a:endParaRPr lang="en-US" sz="1000" dirty="0"/>
          </a:p>
          <a:p>
            <a:pPr defTabSz="914326">
              <a:defRPr/>
            </a:pPr>
            <a:endParaRPr lang="en-US" sz="1000" dirty="0"/>
          </a:p>
          <a:p>
            <a:pPr marL="0" marR="0" lvl="0" indent="0" algn="l" defTabSz="914326" rtl="0" eaLnBrk="1" fontAlgn="auto" latinLnBrk="0" hangingPunct="1">
              <a:lnSpc>
                <a:spcPct val="100000"/>
              </a:lnSpc>
              <a:spcBef>
                <a:spcPts val="0"/>
              </a:spcBef>
              <a:spcAft>
                <a:spcPts val="0"/>
              </a:spcAft>
              <a:buClrTx/>
              <a:buSzTx/>
              <a:buFontTx/>
              <a:buNone/>
              <a:tabLst/>
              <a:defRPr/>
            </a:pPr>
            <a:r>
              <a:rPr lang="de-DE" sz="500" b="0" dirty="0">
                <a:latin typeface="+mn-lt"/>
              </a:rPr>
              <a:t>[1] I</a:t>
            </a:r>
            <a:r>
              <a:rPr lang="de-DE" sz="500" b="0" i="0" dirty="0">
                <a:solidFill>
                  <a:srgbClr val="111111"/>
                </a:solidFill>
                <a:effectLst/>
                <a:latin typeface="+mn-lt"/>
              </a:rPr>
              <a:t>PCC, 2018: Summary for </a:t>
            </a:r>
            <a:r>
              <a:rPr lang="de-DE" sz="500" b="0" i="0" dirty="0" err="1">
                <a:solidFill>
                  <a:srgbClr val="111111"/>
                </a:solidFill>
                <a:effectLst/>
                <a:latin typeface="+mn-lt"/>
              </a:rPr>
              <a:t>Policymakers</a:t>
            </a:r>
            <a:r>
              <a:rPr lang="de-DE" sz="500" b="0" i="0" dirty="0">
                <a:solidFill>
                  <a:srgbClr val="111111"/>
                </a:solidFill>
                <a:effectLst/>
                <a:latin typeface="+mn-lt"/>
              </a:rPr>
              <a:t>. In: Global Warming of 1.5 °C. An IPCC Special Report on </a:t>
            </a:r>
            <a:r>
              <a:rPr lang="de-DE" sz="500" b="0" i="0" dirty="0" err="1">
                <a:solidFill>
                  <a:srgbClr val="111111"/>
                </a:solidFill>
                <a:effectLst/>
                <a:latin typeface="+mn-lt"/>
              </a:rPr>
              <a:t>the</a:t>
            </a:r>
            <a:r>
              <a:rPr lang="de-DE" sz="500" b="0" i="0" dirty="0">
                <a:solidFill>
                  <a:srgbClr val="111111"/>
                </a:solidFill>
                <a:effectLst/>
                <a:latin typeface="+mn-lt"/>
              </a:rPr>
              <a:t> </a:t>
            </a:r>
            <a:r>
              <a:rPr lang="de-DE" sz="500" b="0" i="0" dirty="0" err="1">
                <a:solidFill>
                  <a:srgbClr val="111111"/>
                </a:solidFill>
                <a:effectLst/>
                <a:latin typeface="+mn-lt"/>
              </a:rPr>
              <a:t>impacts</a:t>
            </a:r>
            <a:r>
              <a:rPr lang="de-DE" sz="500" b="0" i="0" dirty="0">
                <a:solidFill>
                  <a:srgbClr val="111111"/>
                </a:solidFill>
                <a:effectLst/>
                <a:latin typeface="+mn-lt"/>
              </a:rPr>
              <a:t> of global </a:t>
            </a:r>
            <a:r>
              <a:rPr lang="de-DE" sz="500" b="0" i="0" dirty="0" err="1">
                <a:solidFill>
                  <a:srgbClr val="111111"/>
                </a:solidFill>
                <a:effectLst/>
                <a:latin typeface="+mn-lt"/>
              </a:rPr>
              <a:t>warming</a:t>
            </a:r>
            <a:endParaRPr lang="de-DE" sz="500" b="0" i="0" dirty="0">
              <a:solidFill>
                <a:srgbClr val="111111"/>
              </a:solidFill>
              <a:effectLst/>
              <a:latin typeface="+mn-lt"/>
            </a:endParaRPr>
          </a:p>
          <a:p>
            <a:pPr defTabSz="914326">
              <a:defRPr/>
            </a:pPr>
            <a:endParaRPr lang="en-US" sz="800" dirty="0">
              <a:latin typeface="Aptos Light" panose="020B0004020202020204" pitchFamily="34" charset="0"/>
            </a:endParaRPr>
          </a:p>
          <a:p>
            <a:r>
              <a:rPr lang="de-DE" sz="1000" dirty="0"/>
              <a:t>Bitte nennen Sie </a:t>
            </a:r>
            <a:r>
              <a:rPr lang="de-DE" sz="1000" b="1" dirty="0"/>
              <a:t>die jeweilige Quelle für die von Ihnen ausgewählte Darstellung</a:t>
            </a:r>
            <a:r>
              <a:rPr lang="de-DE" sz="1000" dirty="0"/>
              <a:t>. </a:t>
            </a:r>
          </a:p>
          <a:p>
            <a:endParaRPr lang="de-DE" sz="1000" dirty="0">
              <a:latin typeface="Aptos Light" panose="020B0004020202020204" pitchFamily="34" charset="0"/>
            </a:endParaRPr>
          </a:p>
          <a:p>
            <a:endParaRPr lang="de-DE" sz="10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17</a:t>
            </a:fld>
            <a:endParaRPr lang="de-DE"/>
          </a:p>
        </p:txBody>
      </p:sp>
    </p:spTree>
    <p:extLst>
      <p:ext uri="{BB962C8B-B14F-4D97-AF65-F5344CB8AC3E}">
        <p14:creationId xmlns:p14="http://schemas.microsoft.com/office/powerpoint/2010/main" val="2224530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Hinweise: </a:t>
            </a:r>
          </a:p>
          <a:p>
            <a:endParaRPr lang="de-DE" dirty="0"/>
          </a:p>
          <a:p>
            <a:pPr marL="6985" marR="1260475" indent="-6985" algn="just">
              <a:lnSpc>
                <a:spcPct val="102000"/>
              </a:lnSpc>
              <a:spcAft>
                <a:spcPts val="1150"/>
              </a:spcAft>
            </a:pPr>
            <a:r>
              <a:rPr lang="de-DE" sz="2800" b="0" i="0" dirty="0">
                <a:solidFill>
                  <a:srgbClr val="404040"/>
                </a:solidFill>
                <a:effectLst/>
                <a:latin typeface="MetaCompPro-Bold"/>
              </a:rPr>
              <a:t>Ende 2023 wurde die erste internationale Norm für die Zertifizierung treibhausgasneutraler Organisationen und Produkte veröffentlicht: die ISO 14068-1. </a:t>
            </a:r>
            <a:r>
              <a:rPr lang="de-DE" sz="1800" dirty="0">
                <a:solidFill>
                  <a:srgbClr val="282D3A"/>
                </a:solidFill>
                <a:effectLst/>
                <a:latin typeface="Source Sans Pro" panose="020B0503030403020204" pitchFamily="34" charset="0"/>
                <a:ea typeface="Calibri" panose="020F0502020204030204" pitchFamily="34" charset="0"/>
                <a:cs typeface="Calibri" panose="020F0502020204030204" pitchFamily="34" charset="0"/>
              </a:rPr>
              <a:t>Sie stellt dar, welche Be­griffe, Prinzipien und Anforderungen der Nutzung des Labels der „Treibhausgas­neutralität“ gelten sollten. Wenn es um Zielerreichungen und auch die Frage nach frei­williger Kompensation geht, ist der Blick in diese Norm hilfreich. Für ambitionierte Akteure, wie kommunale Verwaltungen, gelten demnach strenge Vorgaben. Hier ist nur der Entzug, sprich „negative Emissionen“, als Ausgleich der eigenen Emissionen außer­halb des betrachteten Systems zum Erreichen einer Treibhausgasneutralität in einer späten Phase zulässig. Ferner dürfen dann auch nur noch unvermeidliche Emissionen kompensiert werden. Auch wenn die ISO Norm hier noch Schlupflöcher lässt, was tatsächlich als unver­meidlich gilt, ist dies für Verwaltungen klar: denn alle Emissionen im Kontext einer Ver­waltung sind zum jetzigen Stand technisch vermeidbar (siehe auch Memo der Etappe 6 Verantworten statt kompensieren).</a:t>
            </a:r>
          </a:p>
          <a:p>
            <a:pPr marL="6985" marR="1260475" indent="-6985" algn="just">
              <a:lnSpc>
                <a:spcPct val="102000"/>
              </a:lnSpc>
              <a:spcAft>
                <a:spcPts val="1150"/>
              </a:spcAft>
            </a:pPr>
            <a:endParaRPr lang="de-DE" sz="1800" dirty="0">
              <a:solidFill>
                <a:srgbClr val="282D3A"/>
              </a:solidFill>
              <a:effectLst/>
              <a:latin typeface="Source Sans Pro" panose="020B0503030403020204" pitchFamily="34" charset="0"/>
              <a:ea typeface="Calibri" panose="020F0502020204030204" pitchFamily="34" charset="0"/>
              <a:cs typeface="Calibri" panose="020F0502020204030204" pitchFamily="34" charset="0"/>
            </a:endParaRPr>
          </a:p>
          <a:p>
            <a:pPr marL="6985" indent="-6985" algn="l">
              <a:lnSpc>
                <a:spcPct val="102000"/>
              </a:lnSpc>
              <a:spcAft>
                <a:spcPts val="25"/>
              </a:spcAft>
            </a:pPr>
            <a:r>
              <a:rPr lang="de-DE" sz="1800" dirty="0">
                <a:solidFill>
                  <a:srgbClr val="282D3A"/>
                </a:solidFill>
                <a:effectLst/>
                <a:latin typeface="Source Sans Pro" panose="020B0503030403020204" pitchFamily="34" charset="0"/>
                <a:ea typeface="Calibri" panose="020F0502020204030204" pitchFamily="34" charset="0"/>
                <a:cs typeface="Calibri" panose="020F0502020204030204" pitchFamily="34" charset="0"/>
              </a:rPr>
              <a:t>[1] ISO 14068-1:2023 Climate change management – Transition to </a:t>
            </a:r>
            <a:r>
              <a:rPr lang="de-DE" sz="1800" dirty="0" err="1">
                <a:solidFill>
                  <a:srgbClr val="282D3A"/>
                </a:solidFill>
                <a:effectLst/>
                <a:latin typeface="Source Sans Pro" panose="020B0503030403020204" pitchFamily="34" charset="0"/>
                <a:ea typeface="Calibri" panose="020F0502020204030204" pitchFamily="34" charset="0"/>
                <a:cs typeface="Calibri" panose="020F0502020204030204" pitchFamily="34" charset="0"/>
              </a:rPr>
              <a:t>net</a:t>
            </a:r>
            <a:r>
              <a:rPr lang="de-DE" sz="1800" dirty="0">
                <a:solidFill>
                  <a:srgbClr val="282D3A"/>
                </a:solidFill>
                <a:effectLst/>
                <a:latin typeface="Source Sans Pro" panose="020B0503030403020204" pitchFamily="34" charset="0"/>
                <a:ea typeface="Calibri" panose="020F0502020204030204" pitchFamily="34" charset="0"/>
                <a:cs typeface="Calibri" panose="020F0502020204030204" pitchFamily="34" charset="0"/>
              </a:rPr>
              <a:t> </a:t>
            </a:r>
            <a:r>
              <a:rPr lang="de-DE" sz="1800" dirty="0" err="1">
                <a:solidFill>
                  <a:srgbClr val="282D3A"/>
                </a:solidFill>
                <a:effectLst/>
                <a:latin typeface="Source Sans Pro" panose="020B0503030403020204" pitchFamily="34" charset="0"/>
                <a:ea typeface="Calibri" panose="020F0502020204030204" pitchFamily="34" charset="0"/>
                <a:cs typeface="Calibri" panose="020F0502020204030204" pitchFamily="34" charset="0"/>
              </a:rPr>
              <a:t>zero</a:t>
            </a:r>
            <a:r>
              <a:rPr lang="de-DE" sz="1800" dirty="0">
                <a:solidFill>
                  <a:srgbClr val="282D3A"/>
                </a:solidFill>
                <a:effectLst/>
                <a:latin typeface="Source Sans Pro" panose="020B0503030403020204" pitchFamily="34" charset="0"/>
                <a:ea typeface="Calibri" panose="020F0502020204030204" pitchFamily="34" charset="0"/>
                <a:cs typeface="Calibri" panose="020F0502020204030204" pitchFamily="34" charset="0"/>
              </a:rPr>
              <a:t>, Part 1: Carbon </a:t>
            </a:r>
            <a:r>
              <a:rPr lang="de-DE" sz="1800" dirty="0" err="1">
                <a:solidFill>
                  <a:srgbClr val="282D3A"/>
                </a:solidFill>
                <a:effectLst/>
                <a:latin typeface="Source Sans Pro" panose="020B0503030403020204" pitchFamily="34" charset="0"/>
                <a:ea typeface="Calibri" panose="020F0502020204030204" pitchFamily="34" charset="0"/>
                <a:cs typeface="Calibri" panose="020F0502020204030204" pitchFamily="34" charset="0"/>
              </a:rPr>
              <a:t>neutrality</a:t>
            </a:r>
            <a:r>
              <a:rPr lang="de-DE" sz="1800" dirty="0">
                <a:solidFill>
                  <a:srgbClr val="282D3A"/>
                </a:solidFill>
                <a:effectLst/>
                <a:latin typeface="Source Sans Pro" panose="020B0503030403020204" pitchFamily="34" charset="0"/>
                <a:ea typeface="Calibri" panose="020F0502020204030204" pitchFamily="34" charset="0"/>
                <a:cs typeface="Calibri" panose="020F0502020204030204" pitchFamily="34" charset="0"/>
              </a:rPr>
              <a:t>, </a:t>
            </a:r>
            <a:r>
              <a:rPr lang="de-DE" sz="1800" dirty="0" err="1">
                <a:solidFill>
                  <a:srgbClr val="282D3A"/>
                </a:solidFill>
                <a:effectLst/>
                <a:latin typeface="Source Sans Pro" panose="020B0503030403020204" pitchFamily="34" charset="0"/>
                <a:ea typeface="Calibri" panose="020F0502020204030204" pitchFamily="34" charset="0"/>
                <a:cs typeface="Calibri" panose="020F0502020204030204" pitchFamily="34" charset="0"/>
              </a:rPr>
              <a:t>Published</a:t>
            </a:r>
            <a:r>
              <a:rPr lang="de-DE" sz="1800" dirty="0">
                <a:solidFill>
                  <a:srgbClr val="282D3A"/>
                </a:solidFill>
                <a:effectLst/>
                <a:latin typeface="Source Sans Pro" panose="020B0503030403020204" pitchFamily="34" charset="0"/>
                <a:ea typeface="Calibri" panose="020F0502020204030204" pitchFamily="34" charset="0"/>
                <a:cs typeface="Calibri" panose="020F0502020204030204" pitchFamily="34" charset="0"/>
              </a:rPr>
              <a:t> (Edition 1, 2023)</a:t>
            </a:r>
          </a:p>
          <a:p>
            <a:pPr marL="6985" indent="-6985" algn="l">
              <a:lnSpc>
                <a:spcPct val="102000"/>
              </a:lnSpc>
              <a:spcAft>
                <a:spcPts val="25"/>
              </a:spcAft>
            </a:pPr>
            <a:endParaRPr lang="de-DE" sz="1800" dirty="0">
              <a:solidFill>
                <a:srgbClr val="282D3A"/>
              </a:solidFill>
              <a:effectLst/>
              <a:latin typeface="Source Sans Pro" panose="020B0503030403020204" pitchFamily="34" charset="0"/>
              <a:ea typeface="Calibri" panose="020F0502020204030204" pitchFamily="34" charset="0"/>
              <a:cs typeface="Calibri" panose="020F0502020204030204" pitchFamily="34" charset="0"/>
            </a:endParaRPr>
          </a:p>
          <a:p>
            <a:pPr marL="6985" indent="-6985" algn="l">
              <a:lnSpc>
                <a:spcPct val="102000"/>
              </a:lnSpc>
              <a:spcAft>
                <a:spcPts val="25"/>
              </a:spcAft>
            </a:pPr>
            <a:r>
              <a:rPr lang="de-DE" sz="1800" dirty="0">
                <a:solidFill>
                  <a:srgbClr val="282D3A"/>
                </a:solidFill>
                <a:effectLst/>
                <a:latin typeface="Source Sans Pro" panose="020B0503030403020204" pitchFamily="34" charset="0"/>
                <a:ea typeface="Calibri" panose="020F0502020204030204" pitchFamily="34" charset="0"/>
                <a:cs typeface="Calibri" panose="020F0502020204030204" pitchFamily="34" charset="0"/>
              </a:rPr>
              <a:t>[2] Umweltbundesamt: Ein Standard für die Treibhausgasneutralität – Die neue ISO 14068-1 zur THG-neutralen Organisation und Produkten, Fact Sheet, Februar 2024</a:t>
            </a:r>
            <a:br>
              <a:rPr lang="de-DE" sz="1800" dirty="0">
                <a:solidFill>
                  <a:srgbClr val="282D3A"/>
                </a:solidFill>
                <a:effectLst/>
                <a:latin typeface="Source Sans Pro" panose="020B0503030403020204" pitchFamily="34" charset="0"/>
                <a:ea typeface="Calibri" panose="020F0502020204030204" pitchFamily="34" charset="0"/>
                <a:cs typeface="Calibri" panose="020F0502020204030204" pitchFamily="34" charset="0"/>
              </a:rPr>
            </a:br>
            <a:endParaRPr lang="de-DE" sz="1800" dirty="0">
              <a:solidFill>
                <a:srgbClr val="282D3A"/>
              </a:solidFill>
              <a:effectLst/>
              <a:latin typeface="Source Sans Pro" panose="020B0503030403020204" pitchFamily="34" charset="0"/>
              <a:ea typeface="Calibri" panose="020F0502020204030204" pitchFamily="34" charset="0"/>
              <a:cs typeface="Calibri" panose="020F0502020204030204" pitchFamily="34" charset="0"/>
            </a:endParaRPr>
          </a:p>
          <a:p>
            <a:pPr marL="6985" marR="0" lvl="0" indent="-6985" algn="l" defTabSz="914400" rtl="0" eaLnBrk="1" fontAlgn="auto" latinLnBrk="0" hangingPunct="1">
              <a:lnSpc>
                <a:spcPct val="102000"/>
              </a:lnSpc>
              <a:spcBef>
                <a:spcPts val="0"/>
              </a:spcBef>
              <a:spcAft>
                <a:spcPts val="25"/>
              </a:spcAft>
              <a:buClrTx/>
              <a:buSzTx/>
              <a:buFontTx/>
              <a:buNone/>
              <a:tabLst/>
              <a:defRPr/>
            </a:pPr>
            <a:r>
              <a:rPr lang="de-DE" sz="1800" dirty="0"/>
              <a:t>Bitte nennen Sie </a:t>
            </a:r>
            <a:r>
              <a:rPr lang="de-DE" sz="1800" b="1" dirty="0"/>
              <a:t>https://www.ie-leipzig.com/auf-dem-weg/ </a:t>
            </a:r>
            <a:r>
              <a:rPr lang="de-DE" sz="1800" dirty="0"/>
              <a:t>als Quelle. </a:t>
            </a:r>
          </a:p>
          <a:p>
            <a:pPr marL="6985" indent="-6985" algn="l">
              <a:lnSpc>
                <a:spcPct val="102000"/>
              </a:lnSpc>
              <a:spcAft>
                <a:spcPts val="25"/>
              </a:spcAft>
            </a:pPr>
            <a:endParaRPr lang="de-DE" sz="1800" dirty="0">
              <a:solidFill>
                <a:srgbClr val="282D3A"/>
              </a:solidFill>
              <a:effectLst/>
              <a:latin typeface="Source Sans Pro" panose="020B0503030403020204" pitchFamily="34" charset="0"/>
              <a:ea typeface="Calibri" panose="020F0502020204030204" pitchFamily="34" charset="0"/>
              <a:cs typeface="Calibri" panose="020F0502020204030204" pitchFamily="34" charset="0"/>
            </a:endParaRPr>
          </a:p>
          <a:p>
            <a:pPr marL="6985" indent="-6985" algn="l">
              <a:lnSpc>
                <a:spcPct val="102000"/>
              </a:lnSpc>
              <a:spcAft>
                <a:spcPts val="25"/>
              </a:spcAft>
            </a:pPr>
            <a:r>
              <a:rPr lang="de-DE" sz="1800" dirty="0">
                <a:solidFill>
                  <a:srgbClr val="282D3A"/>
                </a:solidFill>
                <a:effectLst/>
                <a:latin typeface="Source Sans Pro" panose="020B0503030403020204" pitchFamily="34" charset="0"/>
                <a:ea typeface="Calibri" panose="020F0502020204030204" pitchFamily="34" charset="0"/>
                <a:cs typeface="Calibri" panose="020F0502020204030204" pitchFamily="34" charset="0"/>
              </a:rPr>
              <a:t> </a:t>
            </a:r>
          </a:p>
          <a:p>
            <a:pPr marL="6985" marR="1260475" indent="-6985" algn="just">
              <a:lnSpc>
                <a:spcPct val="102000"/>
              </a:lnSpc>
              <a:spcAft>
                <a:spcPts val="1150"/>
              </a:spcAft>
            </a:pPr>
            <a:endParaRPr lang="de-DE" sz="1800" dirty="0">
              <a:solidFill>
                <a:srgbClr val="282D3A"/>
              </a:solidFill>
              <a:effectLst/>
              <a:latin typeface="Source Sans Pro" panose="020B0503030403020204" pitchFamily="34" charset="0"/>
              <a:ea typeface="Calibri" panose="020F0502020204030204" pitchFamily="34" charset="0"/>
              <a:cs typeface="Calibri" panose="020F050202020403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18</a:t>
            </a:fld>
            <a:endParaRPr lang="de-DE"/>
          </a:p>
        </p:txBody>
      </p:sp>
    </p:spTree>
    <p:extLst>
      <p:ext uri="{BB962C8B-B14F-4D97-AF65-F5344CB8AC3E}">
        <p14:creationId xmlns:p14="http://schemas.microsoft.com/office/powerpoint/2010/main" val="594177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142">
              <a:defRPr/>
            </a:pPr>
            <a:r>
              <a:rPr lang="de-DE" dirty="0">
                <a:latin typeface="Arial" panose="020B0604020202020204" pitchFamily="34" charset="0"/>
                <a:cs typeface="Arial" panose="020B0604020202020204" pitchFamily="34" charset="0"/>
              </a:rPr>
              <a:t>Hinweis: </a:t>
            </a:r>
          </a:p>
          <a:p>
            <a:pPr defTabSz="882142">
              <a:defRPr/>
            </a:pPr>
            <a:endParaRPr lang="de-DE" dirty="0">
              <a:latin typeface="Arial" panose="020B0604020202020204" pitchFamily="34" charset="0"/>
              <a:cs typeface="Arial" panose="020B0604020202020204" pitchFamily="34" charset="0"/>
            </a:endParaRPr>
          </a:p>
          <a:p>
            <a:pPr defTabSz="882142">
              <a:defRPr/>
            </a:pPr>
            <a:r>
              <a:rPr lang="de-DE" dirty="0">
                <a:latin typeface="Arial" panose="020B0604020202020204" pitchFamily="34" charset="0"/>
                <a:cs typeface="Arial" panose="020B0604020202020204" pitchFamily="34" charset="0"/>
              </a:rPr>
              <a:t>Das Konzept des „Wollens“, „Können“ und „Sollens“ kommt aus der Pädagogik und wird auch für „selbstlernenden Organisation“ oder Personalentwicklungen angewendet. </a:t>
            </a:r>
          </a:p>
          <a:p>
            <a:pPr defTabSz="882142">
              <a:defRPr/>
            </a:pPr>
            <a:endParaRPr lang="de-DE" dirty="0">
              <a:latin typeface="Arial" panose="020B0604020202020204" pitchFamily="34" charset="0"/>
              <a:cs typeface="Arial" panose="020B0604020202020204" pitchFamily="34" charset="0"/>
            </a:endParaRPr>
          </a:p>
          <a:p>
            <a:pPr defTabSz="882142">
              <a:defRPr/>
            </a:pPr>
            <a:r>
              <a:rPr lang="de-DE" dirty="0">
                <a:latin typeface="Arial" panose="020B0604020202020204" pitchFamily="34" charset="0"/>
                <a:cs typeface="Arial" panose="020B0604020202020204" pitchFamily="34" charset="0"/>
              </a:rPr>
              <a:t>Sollen (auch teilweise Dürfen): übergeordneter Rahmen </a:t>
            </a:r>
          </a:p>
          <a:p>
            <a:pPr defTabSz="882142">
              <a:defRPr/>
            </a:pPr>
            <a:r>
              <a:rPr lang="de-DE" dirty="0">
                <a:latin typeface="Arial" panose="020B0604020202020204" pitchFamily="34" charset="0"/>
                <a:cs typeface="Arial" panose="020B0604020202020204" pitchFamily="34" charset="0"/>
              </a:rPr>
              <a:t>Können: Fähigkeiten und Kompetenzen </a:t>
            </a:r>
          </a:p>
          <a:p>
            <a:pPr defTabSz="882142">
              <a:defRPr/>
            </a:pPr>
            <a:r>
              <a:rPr lang="de-DE" dirty="0">
                <a:latin typeface="Arial" panose="020B0604020202020204" pitchFamily="34" charset="0"/>
                <a:cs typeface="Arial" panose="020B0604020202020204" pitchFamily="34" charset="0"/>
              </a:rPr>
              <a:t>Wollen: Motivation </a:t>
            </a:r>
          </a:p>
          <a:p>
            <a:pPr defTabSz="882142">
              <a:defRPr/>
            </a:pPr>
            <a:endParaRPr lang="de-DE" dirty="0">
              <a:latin typeface="Arial" panose="020B0604020202020204" pitchFamily="34" charset="0"/>
              <a:cs typeface="Arial" panose="020B0604020202020204" pitchFamily="34" charset="0"/>
            </a:endParaRPr>
          </a:p>
          <a:p>
            <a:pPr defTabSz="882142">
              <a:defRPr/>
            </a:pPr>
            <a:r>
              <a:rPr lang="de-DE" dirty="0">
                <a:latin typeface="Arial" panose="020B0604020202020204" pitchFamily="34" charset="0"/>
                <a:cs typeface="Arial" panose="020B0604020202020204" pitchFamily="34" charset="0"/>
              </a:rPr>
              <a:t>Keine Übereinstimmung von Sollen und Wollen =&gt; Wertekonflikt </a:t>
            </a:r>
          </a:p>
          <a:p>
            <a:pPr defTabSz="882142">
              <a:defRPr/>
            </a:pPr>
            <a:r>
              <a:rPr lang="de-DE" dirty="0">
                <a:latin typeface="Arial" panose="020B0604020202020204" pitchFamily="34" charset="0"/>
                <a:cs typeface="Arial" panose="020B0604020202020204" pitchFamily="34" charset="0"/>
              </a:rPr>
              <a:t>Keine Übereinstimmung von Sollen und Können =&gt; Über/Unterforderung </a:t>
            </a:r>
          </a:p>
          <a:p>
            <a:pPr defTabSz="882142">
              <a:defRPr/>
            </a:pPr>
            <a:r>
              <a:rPr lang="de-DE" dirty="0">
                <a:latin typeface="Arial" panose="020B0604020202020204" pitchFamily="34" charset="0"/>
                <a:cs typeface="Arial" panose="020B0604020202020204" pitchFamily="34" charset="0"/>
              </a:rPr>
              <a:t>Übereinstimmung von Wollen/Können =&gt; Selbsteinschätzung/individuelles Lernen </a:t>
            </a:r>
          </a:p>
          <a:p>
            <a:pPr defTabSz="882142">
              <a:defRPr/>
            </a:pPr>
            <a:r>
              <a:rPr lang="de-DE" dirty="0">
                <a:latin typeface="Arial" panose="020B0604020202020204" pitchFamily="34" charset="0"/>
                <a:cs typeface="Arial" panose="020B0604020202020204" pitchFamily="34" charset="0"/>
              </a:rPr>
              <a:t>Kann für Einzelpersonen gelten, aber auch für Organisationen wie eine Verwaltung </a:t>
            </a:r>
          </a:p>
          <a:p>
            <a:pPr defTabSz="882142">
              <a:defRPr/>
            </a:pPr>
            <a:endParaRPr lang="de-DE" dirty="0">
              <a:latin typeface="Arial" panose="020B0604020202020204" pitchFamily="34" charset="0"/>
              <a:cs typeface="Arial" panose="020B0604020202020204" pitchFamily="34" charset="0"/>
            </a:endParaRPr>
          </a:p>
          <a:p>
            <a:pPr defTabSz="882142">
              <a:defRPr/>
            </a:pPr>
            <a:r>
              <a:rPr lang="de-DE" dirty="0">
                <a:latin typeface="Arial" panose="020B0604020202020204" pitchFamily="34" charset="0"/>
                <a:cs typeface="Arial" panose="020B0604020202020204" pitchFamily="34" charset="0"/>
              </a:rPr>
              <a:t>[1] Stephan Ellinger: </a:t>
            </a:r>
            <a:r>
              <a:rPr lang="de-DE" b="0" i="0" dirty="0">
                <a:solidFill>
                  <a:srgbClr val="0C690D"/>
                </a:solidFill>
                <a:effectLst/>
                <a:latin typeface="Asap"/>
              </a:rPr>
              <a:t>Pädagogik des Lernens. Können - Wissen - Wollen im idealtypischen Lernprozess. </a:t>
            </a:r>
            <a:r>
              <a:rPr lang="de-DE" b="0" i="0" dirty="0">
                <a:solidFill>
                  <a:srgbClr val="000000"/>
                </a:solidFill>
                <a:effectLst/>
                <a:latin typeface="Asap"/>
              </a:rPr>
              <a:t>Bielefeld: </a:t>
            </a:r>
            <a:r>
              <a:rPr lang="de-DE" b="0" i="0" dirty="0" err="1">
                <a:solidFill>
                  <a:srgbClr val="000000"/>
                </a:solidFill>
                <a:effectLst/>
                <a:latin typeface="Asap"/>
              </a:rPr>
              <a:t>wbv</a:t>
            </a:r>
            <a:r>
              <a:rPr lang="de-DE" b="0" i="0" dirty="0">
                <a:solidFill>
                  <a:srgbClr val="000000"/>
                </a:solidFill>
                <a:effectLst/>
                <a:latin typeface="Asap"/>
              </a:rPr>
              <a:t> Publikation (2022)</a:t>
            </a:r>
            <a:endParaRPr lang="de-DE" b="0" dirty="0">
              <a:latin typeface="Arial" panose="020B0604020202020204" pitchFamily="34" charset="0"/>
              <a:cs typeface="Arial" panose="020B0604020202020204" pitchFamily="34" charset="0"/>
            </a:endParaRPr>
          </a:p>
          <a:p>
            <a:pPr defTabSz="882142">
              <a:defRPr/>
            </a:pPr>
            <a:endParaRPr lang="de-DE" dirty="0">
              <a:latin typeface="Arial" panose="020B0604020202020204" pitchFamily="34" charset="0"/>
              <a:cs typeface="Arial" panose="020B0604020202020204" pitchFamily="34" charset="0"/>
            </a:endParaRPr>
          </a:p>
          <a:p>
            <a:pPr marL="0" marR="0" lvl="0" indent="0" algn="l" defTabSz="882142" rtl="0" eaLnBrk="1" fontAlgn="auto" latinLnBrk="0" hangingPunct="1">
              <a:lnSpc>
                <a:spcPct val="100000"/>
              </a:lnSpc>
              <a:spcBef>
                <a:spcPts val="0"/>
              </a:spcBef>
              <a:spcAft>
                <a:spcPts val="0"/>
              </a:spcAft>
              <a:buClrTx/>
              <a:buSzTx/>
              <a:buFontTx/>
              <a:buNone/>
              <a:tabLst/>
              <a:defRPr/>
            </a:pPr>
            <a:r>
              <a:rPr lang="de-DE" dirty="0"/>
              <a:t>Bitte nennen Sie </a:t>
            </a:r>
            <a:r>
              <a:rPr lang="de-DE" b="1" dirty="0"/>
              <a:t>https://www.ie-leipzig.com/auf-dem-weg/ </a:t>
            </a:r>
            <a:r>
              <a:rPr lang="de-DE" dirty="0"/>
              <a:t>als Quelle. Die Stichworte können bearbeitet werden. </a:t>
            </a:r>
          </a:p>
          <a:p>
            <a:pPr defTabSz="882142">
              <a:defRPr/>
            </a:pP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2933C8A2-A467-C346-B10F-527D284E93C7}" type="slidenum">
              <a:rPr lang="de-DE" smtClean="0"/>
              <a:t>19</a:t>
            </a:fld>
            <a:endParaRPr lang="de-DE"/>
          </a:p>
        </p:txBody>
      </p:sp>
    </p:spTree>
    <p:extLst>
      <p:ext uri="{BB962C8B-B14F-4D97-AF65-F5344CB8AC3E}">
        <p14:creationId xmlns:p14="http://schemas.microsoft.com/office/powerpoint/2010/main" val="6054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DF90C27-2189-4FED-8FDA-00DAD7BD2D37}" type="slidenum">
              <a:rPr lang="de-DE" smtClean="0"/>
              <a:t>2</a:t>
            </a:fld>
            <a:endParaRPr lang="de-DE"/>
          </a:p>
        </p:txBody>
      </p:sp>
    </p:spTree>
    <p:extLst>
      <p:ext uri="{BB962C8B-B14F-4D97-AF65-F5344CB8AC3E}">
        <p14:creationId xmlns:p14="http://schemas.microsoft.com/office/powerpoint/2010/main" val="2938412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Hinweise: </a:t>
            </a:r>
          </a:p>
          <a:p>
            <a:endParaRPr lang="de-DE" dirty="0"/>
          </a:p>
          <a:p>
            <a:r>
              <a:rPr lang="de-DE" dirty="0"/>
              <a:t>Im Rahmen der Lernwerkstätten und Beratungen mit den IkKa-Modellkommunen wurde die „Operationalisierung“ von Zielen erprobt. Das Setzen von Zielen im Klimaschutzbereich ist wichtig, damit Verbindlichkeit geschaffen wird, eine Orientierung gegeben und motiviert wird, sowie Handlungsschritte besser kommuniziert und begründet werden können. Die SMART-Methode ist eine Methode zur Überprüfung der Zieldefinition. Demnach sollen Ziele spezifisch, messbar, akzeptiert, realistisch und terminiert sein. SMART beschreibt dabei fünf Kriterien, die ein formuliertes Ziel erfüllen muss</a:t>
            </a:r>
          </a:p>
          <a:p>
            <a:endParaRPr lang="de-DE" dirty="0"/>
          </a:p>
          <a:p>
            <a:r>
              <a:rPr lang="de-DE" dirty="0"/>
              <a:t>S wie spezifisch: Ist das Ziel klar und eindeutig formuliert? </a:t>
            </a:r>
          </a:p>
          <a:p>
            <a:r>
              <a:rPr lang="de-DE" dirty="0"/>
              <a:t>M wie messbar: Ist das Ziel messbar und somit kontrollierbar?</a:t>
            </a:r>
          </a:p>
          <a:p>
            <a:r>
              <a:rPr lang="de-DE" dirty="0"/>
              <a:t>A wie akzeptiert/aktivierend: Wird das Ziel von den Werten/Motivationen der Akteure getragen? Ist es erstrebenswert? </a:t>
            </a:r>
          </a:p>
          <a:p>
            <a:r>
              <a:rPr lang="de-DE" dirty="0"/>
              <a:t>R wie realistisch: Ist das Ziel für die Kommune überhaupt realistisch und umsetzbar? </a:t>
            </a:r>
          </a:p>
          <a:p>
            <a:r>
              <a:rPr lang="de-DE" dirty="0"/>
              <a:t>T wie terminiert: Ist das Ziel an eine klare Zeitvorgabe gebunden?</a:t>
            </a:r>
          </a:p>
          <a:p>
            <a:endParaRPr lang="de-DE" dirty="0"/>
          </a:p>
          <a:p>
            <a:r>
              <a:rPr lang="de-DE" dirty="0"/>
              <a:t>Kommunalen Verwaltungen wird empfohlen, diese anhand von fünf Elemente zu erarbeiten. Die </a:t>
            </a:r>
            <a:r>
              <a:rPr lang="de-DE" b="1" dirty="0"/>
              <a:t>Darstellung auf einer Folie</a:t>
            </a:r>
            <a:r>
              <a:rPr lang="de-DE" dirty="0"/>
              <a:t> hilft der Fokussierung, Klarheit und auch Vergleichbarkeit von Zielen. Dies können gemeinschaftlich (z.B. in Workshops) oder individuell (z.B. durch die Zuständigen) ausgearbeitet werden. Ein Beschluss zu allen Zielen ist jedoch von der Verwaltungsspitze final notwendig. </a:t>
            </a:r>
          </a:p>
          <a:p>
            <a:endParaRPr lang="de-DE" dirty="0"/>
          </a:p>
          <a:p>
            <a:r>
              <a:rPr lang="de-DE" dirty="0"/>
              <a:t>Elemente</a:t>
            </a:r>
          </a:p>
          <a:p>
            <a:endParaRPr lang="de-DE" dirty="0"/>
          </a:p>
          <a:p>
            <a:r>
              <a:rPr lang="de-DE" dirty="0"/>
              <a:t>Definition: Welche Vision/Leitbild wird angestrebt? Welche „wertebasierte“ Festlegungen werden getroffen? </a:t>
            </a:r>
          </a:p>
          <a:p>
            <a:r>
              <a:rPr lang="de-DE" dirty="0"/>
              <a:t>Zieljahr: Welches Zieljahr wird angestrebt</a:t>
            </a:r>
          </a:p>
          <a:p>
            <a:r>
              <a:rPr lang="de-DE" dirty="0"/>
              <a:t>Pfade: Welche übergeordneten Entwicklungspfade (Strategien) für Minderungen werden festgelegt? </a:t>
            </a:r>
          </a:p>
          <a:p>
            <a:r>
              <a:rPr lang="de-DE" dirty="0"/>
              <a:t>Teilziele: Welche Teilziele für bestimmte Bereiche gibt es? (z.B. Gebäude, Verkehr, Ausbau EE, etc.)</a:t>
            </a:r>
          </a:p>
          <a:p>
            <a:r>
              <a:rPr lang="de-DE" dirty="0"/>
              <a:t>Ausgleiche: Wie ist der Umgang mit Ökostrom, freiwilliger Kompensation oder CO2-Senken? Wie geht man um mit Zielverfehlungen? </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Bitte nennen Sie </a:t>
            </a:r>
            <a:r>
              <a:rPr lang="de-DE" b="1" dirty="0"/>
              <a:t>https://www.ie-leipzig.com/auf-dem-weg/ </a:t>
            </a:r>
            <a:r>
              <a:rPr lang="de-DE"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20</a:t>
            </a:fld>
            <a:endParaRPr lang="de-DE"/>
          </a:p>
        </p:txBody>
      </p:sp>
    </p:spTree>
    <p:extLst>
      <p:ext uri="{BB962C8B-B14F-4D97-AF65-F5344CB8AC3E}">
        <p14:creationId xmlns:p14="http://schemas.microsoft.com/office/powerpoint/2010/main" val="4071080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21</a:t>
            </a:fld>
            <a:endParaRPr lang="de-DE"/>
          </a:p>
        </p:txBody>
      </p:sp>
    </p:spTree>
    <p:extLst>
      <p:ext uri="{BB962C8B-B14F-4D97-AF65-F5344CB8AC3E}">
        <p14:creationId xmlns:p14="http://schemas.microsoft.com/office/powerpoint/2010/main" val="2801098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933C8A2-A467-C346-B10F-527D284E93C7}" type="slidenum">
              <a:rPr lang="de-DE" smtClean="0"/>
              <a:t>26</a:t>
            </a:fld>
            <a:endParaRPr lang="de-DE" dirty="0"/>
          </a:p>
        </p:txBody>
      </p:sp>
    </p:spTree>
    <p:extLst>
      <p:ext uri="{BB962C8B-B14F-4D97-AF65-F5344CB8AC3E}">
        <p14:creationId xmlns:p14="http://schemas.microsoft.com/office/powerpoint/2010/main" val="273956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 Icons dürfen frei, einzeln und auch ohne Bezeichnung verwendet werden. Die Etappen orientieren sich am Leitfaden des Umweltbundesamtes aus dem Jahr 2021. In darauf aufbauenden Darstellungen und auch in der Praxis werden diese Etappen teilweise vereinfacht in weniger Stufen dargestellt, z.B. als Grundsatzbeschluss, Bilanzierung, Planung/Konzept, Umsetzung und Monitoring/Controlling. Wesentliche Unterscheidung und Weiterentwicklung im Vergleich zum UBA-Leitfaden: Eine freiwillige Kompensation im Kontext der Verwaltung wird nicht als tragfähig eingeschätzt. Die Etappe ist jedoch verblieben, da die Auseinandersetzung und Erarbeitung einer Position hier notwendig bleibt. </a:t>
            </a:r>
          </a:p>
          <a:p>
            <a:endParaRPr lang="de-DE" sz="1000" dirty="0">
              <a:latin typeface="Aptos Light" panose="020B0004020202020204" pitchFamily="34" charset="0"/>
            </a:endParaRPr>
          </a:p>
          <a:p>
            <a:r>
              <a:rPr lang="de-DE" sz="1000" dirty="0">
                <a:latin typeface="Aptos Light" panose="020B0004020202020204" pitchFamily="34" charset="0"/>
              </a:rPr>
              <a:t>Weiterführende Information: </a:t>
            </a:r>
          </a:p>
          <a:p>
            <a:endParaRPr lang="de-DE" sz="1000" dirty="0">
              <a:latin typeface="Aptos Light" panose="020B0004020202020204" pitchFamily="34" charset="0"/>
            </a:endParaRPr>
          </a:p>
          <a:p>
            <a:pPr defTabSz="914326">
              <a:defRPr/>
            </a:pPr>
            <a:r>
              <a:rPr lang="de-DE" sz="1000" dirty="0">
                <a:latin typeface="Aptos Light" panose="020B0004020202020204" pitchFamily="34" charset="0"/>
              </a:rPr>
              <a:t>[1] Umweltbundesamt, Der Weg zur treibhausgasneutralen Verwaltung: Etappen und Hilfestellungen, 2021</a:t>
            </a:r>
          </a:p>
          <a:p>
            <a:pPr defTabSz="914326">
              <a:defRPr/>
            </a:pPr>
            <a:r>
              <a:rPr lang="de-DE" sz="1000" dirty="0">
                <a:latin typeface="Aptos Light" panose="020B0004020202020204" pitchFamily="34" charset="0"/>
                <a:hlinkClick r:id="rId3"/>
              </a:rPr>
              <a:t>https://www.umweltbundesamt.de/publikationen/der-weg-zur-treibhausgasneutralen-verwaltungbundesamt</a:t>
            </a:r>
            <a:endParaRPr lang="de-DE" sz="1000" dirty="0">
              <a:latin typeface="Aptos Light" panose="020B0004020202020204" pitchFamily="34" charset="0"/>
            </a:endParaRPr>
          </a:p>
          <a:p>
            <a:pPr defTabSz="914326">
              <a:defRPr/>
            </a:pPr>
            <a:endParaRPr lang="de-DE" sz="1000" dirty="0">
              <a:latin typeface="Aptos Light" panose="020B0004020202020204" pitchFamily="34" charset="0"/>
            </a:endParaRPr>
          </a:p>
          <a:p>
            <a:r>
              <a:rPr lang="de-DE" dirty="0"/>
              <a:t>Bitte nennen Sie </a:t>
            </a:r>
            <a:r>
              <a:rPr lang="de-DE" b="1" dirty="0"/>
              <a:t>https://www.ie-leipzig.com/auf-dem-weg/ </a:t>
            </a:r>
            <a:r>
              <a:rPr lang="de-DE" dirty="0"/>
              <a:t>als Quelle. </a:t>
            </a:r>
          </a:p>
          <a:p>
            <a:pPr defTabSz="914326">
              <a:defRPr/>
            </a:pPr>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3</a:t>
            </a:fld>
            <a:endParaRPr lang="de-DE"/>
          </a:p>
        </p:txBody>
      </p:sp>
    </p:spTree>
    <p:extLst>
      <p:ext uri="{BB962C8B-B14F-4D97-AF65-F5344CB8AC3E}">
        <p14:creationId xmlns:p14="http://schemas.microsoft.com/office/powerpoint/2010/main" val="169411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Diese Abbildung ermöglicht es, darzustellen, welche Etappen auf dem Weg zur treibhausgasneutralen Verwaltung bereits umgesetzt wurden oder welche aktuell noch in Erarbeitung sind. Die Etappen orientieren sich am Leitfaden des Umweltbundesamtes aus dem Jahr 2021. In darauf aufbauenden Darstellungen und auch in der Praxis werden diese Etappen teilweise vereinfacht in weniger Stufen dargestellt, z.B. als Grundsatzbeschluss, Bilanzierung, Planung/Konzept, Umsetzung und Monitoring/Controlling. Wesentliche Unterscheidung und Weiterentwicklung im Vergleich zum UBA-Leitfaden: Eine freiwillige Kompensation im Kontext der Verwaltung wird nicht als tragfähig eingeschätzt. Die Etappe ist jedoch verblieben, da die Auseinandersetzung und Erarbeitung einer Position hier notwendig bleibt. </a:t>
            </a:r>
          </a:p>
          <a:p>
            <a:endParaRPr lang="de-DE" sz="1000" dirty="0">
              <a:latin typeface="Aptos Light" panose="020B0004020202020204" pitchFamily="34" charset="0"/>
            </a:endParaRPr>
          </a:p>
          <a:p>
            <a:r>
              <a:rPr lang="de-DE" sz="1000" dirty="0">
                <a:latin typeface="Aptos Light" panose="020B0004020202020204" pitchFamily="34" charset="0"/>
              </a:rPr>
              <a:t>Weiterführende Information: </a:t>
            </a:r>
          </a:p>
          <a:p>
            <a:endParaRPr lang="de-DE" sz="1000" dirty="0">
              <a:latin typeface="Aptos Light" panose="020B0004020202020204" pitchFamily="34" charset="0"/>
            </a:endParaRPr>
          </a:p>
          <a:p>
            <a:pPr defTabSz="914326">
              <a:defRPr/>
            </a:pPr>
            <a:r>
              <a:rPr lang="de-DE" sz="1000" dirty="0">
                <a:latin typeface="Aptos Light" panose="020B0004020202020204" pitchFamily="34" charset="0"/>
              </a:rPr>
              <a:t>[1] Umweltbundesamt, Der Weg zur treibhausgasneutralen Verwaltung: Etappen und Hilfestellungen, 2021</a:t>
            </a:r>
          </a:p>
          <a:p>
            <a:pPr defTabSz="914326">
              <a:defRPr/>
            </a:pPr>
            <a:r>
              <a:rPr lang="de-DE" sz="1000" dirty="0">
                <a:latin typeface="Aptos Light" panose="020B0004020202020204" pitchFamily="34" charset="0"/>
                <a:hlinkClick r:id="rId3"/>
              </a:rPr>
              <a:t>https://www.umweltbundesamt.de/publikationen/der-weg-zur-treibhausgasneutralen-verwaltungbundesamt</a:t>
            </a:r>
            <a:endParaRPr lang="de-DE" sz="1000" dirty="0">
              <a:latin typeface="Aptos Light" panose="020B0004020202020204" pitchFamily="34" charset="0"/>
            </a:endParaRPr>
          </a:p>
          <a:p>
            <a:pPr defTabSz="914326">
              <a:defRPr/>
            </a:pPr>
            <a:endParaRPr lang="de-DE" sz="1000" dirty="0">
              <a:latin typeface="Aptos Light" panose="020B0004020202020204" pitchFamily="34" charset="0"/>
            </a:endParaRPr>
          </a:p>
          <a:p>
            <a:r>
              <a:rPr lang="de-DE" dirty="0"/>
              <a:t>Bitte nennen Sie </a:t>
            </a:r>
            <a:r>
              <a:rPr lang="de-DE" b="1" dirty="0"/>
              <a:t>https://www.ie-leipzig.com/auf-dem-weg/ </a:t>
            </a:r>
            <a:r>
              <a:rPr lang="de-DE" dirty="0"/>
              <a:t>als Quelle. </a:t>
            </a:r>
          </a:p>
          <a:p>
            <a:pPr defTabSz="914326">
              <a:defRPr/>
            </a:pPr>
            <a:endParaRPr lang="de-DE" sz="10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4</a:t>
            </a:fld>
            <a:endParaRPr lang="de-DE"/>
          </a:p>
        </p:txBody>
      </p:sp>
    </p:spTree>
    <p:extLst>
      <p:ext uri="{BB962C8B-B14F-4D97-AF65-F5344CB8AC3E}">
        <p14:creationId xmlns:p14="http://schemas.microsoft.com/office/powerpoint/2010/main" val="154367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Hinweise</a:t>
            </a:r>
          </a:p>
          <a:p>
            <a:endParaRPr lang="de-DE" dirty="0"/>
          </a:p>
          <a:p>
            <a:r>
              <a:rPr lang="de-DE" dirty="0"/>
              <a:t>Innerhalb des IkKa-Projekts wurden 2022 und 2023 Workshops und Fokusgruppen mit den beteiligten Modellkommunen zum Themenschwerpunkt ambitionierte Klimaschutzziele, Gutschriftenansätze, Monitoring und Kommunikation von Zielen durchgeführt. Hierzu wurde auch der </a:t>
            </a:r>
            <a:r>
              <a:rPr lang="de-DE" sz="1800" dirty="0">
                <a:effectLst/>
                <a:latin typeface="Arial" panose="020B0604020202020204" pitchFamily="34" charset="0"/>
                <a:ea typeface="Arial" panose="020B0604020202020204" pitchFamily="34" charset="0"/>
                <a:cs typeface="Times New Roman" panose="02020603050405020304" pitchFamily="18" charset="0"/>
              </a:rPr>
              <a:t>Bericht: „CO</a:t>
            </a:r>
            <a:r>
              <a:rPr lang="de-DE" sz="1800" baseline="-25000" dirty="0">
                <a:effectLst/>
                <a:latin typeface="Arial" panose="020B0604020202020204" pitchFamily="34" charset="0"/>
                <a:ea typeface="Arial" panose="020B0604020202020204" pitchFamily="34" charset="0"/>
                <a:cs typeface="Times New Roman" panose="02020603050405020304" pitchFamily="18" charset="0"/>
              </a:rPr>
              <a:t>2</a:t>
            </a:r>
            <a:r>
              <a:rPr lang="de-DE" sz="1800" dirty="0">
                <a:effectLst/>
                <a:latin typeface="Arial" panose="020B0604020202020204" pitchFamily="34" charset="0"/>
                <a:ea typeface="Arial" panose="020B0604020202020204" pitchFamily="34" charset="0"/>
                <a:cs typeface="Times New Roman" panose="02020603050405020304" pitchFamily="18" charset="0"/>
              </a:rPr>
              <a:t>-neutral? THG-neutral? Klimaneutral?  - Ist doch egal, Hauptsache neutral?“ veröffentlicht. Diesen finden Sie auch im Etappen-Rucksack. </a:t>
            </a:r>
          </a:p>
          <a:p>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pPr defTabSz="914326">
              <a:defRPr/>
            </a:pPr>
            <a:r>
              <a:rPr lang="de-DE" sz="1800" dirty="0">
                <a:latin typeface="Aptos Light" panose="020B0004020202020204" pitchFamily="34" charset="0"/>
              </a:rPr>
              <a:t>[1] Klima-Bündnis Bericht „CO2-neutal? THG-neutral? Klimaneutral? Ist doch egal, Hauptsache neutral?“, 2023</a:t>
            </a:r>
          </a:p>
          <a:p>
            <a:r>
              <a:rPr lang="de-DE" sz="1800" dirty="0">
                <a:hlinkClick r:id="rId3"/>
              </a:rPr>
              <a:t>https://www.klimabuendnis.org/fileadmin/Inhalte/4_Activities/Projects/IkKa_AP01_Bericht_KB.pdf</a:t>
            </a:r>
            <a:endParaRPr lang="de-DE" sz="1800" dirty="0">
              <a:latin typeface="Aptos Light" panose="020B0004020202020204" pitchFamily="34" charset="0"/>
            </a:endParaRPr>
          </a:p>
          <a:p>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Bitte nennen Sie </a:t>
            </a:r>
            <a:r>
              <a:rPr lang="de-DE" sz="1200" b="1" dirty="0"/>
              <a:t>https://www.ie-leipzig.com/auf-dem-weg/ </a:t>
            </a:r>
            <a:r>
              <a:rPr lang="de-DE" sz="1200" dirty="0"/>
              <a:t>als Quelle der obigen Zusammenfassung.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5</a:t>
            </a:fld>
            <a:endParaRPr lang="de-DE"/>
          </a:p>
        </p:txBody>
      </p:sp>
    </p:spTree>
    <p:extLst>
      <p:ext uri="{BB962C8B-B14F-4D97-AF65-F5344CB8AC3E}">
        <p14:creationId xmlns:p14="http://schemas.microsoft.com/office/powerpoint/2010/main" val="287189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Hinweise</a:t>
            </a:r>
          </a:p>
          <a:p>
            <a:endParaRPr lang="de-DE" dirty="0"/>
          </a:p>
          <a:p>
            <a:r>
              <a:rPr lang="de-DE" dirty="0"/>
              <a:t>In Kooperation mit dem Bundesverband Klimaschutz (BVKS) wurde im Dezember 2024 eine Umfrage bei Mitgliedern sowie Abonnierenden des BVKS-Newsletters durchgeführt. </a:t>
            </a:r>
            <a:r>
              <a:rPr lang="de-DE" sz="1800" dirty="0">
                <a:effectLst/>
                <a:latin typeface="Arial" panose="020B0604020202020204" pitchFamily="34" charset="0"/>
                <a:cs typeface="Times New Roman" panose="02020603050405020304" pitchFamily="18" charset="0"/>
              </a:rPr>
              <a:t>Insgesamt haben 312 Personen teilgenommen. 88 % der Teilnehmenden arbeiten in einer Kommune, mehrheitlich im Klimaschutzmanagement, Umwelt- und Nachhaltigkeitsbereich. In die Auswertung zur Frage sind nur diejenigen Datensätze eingeflossen, die die Frage beantwortet haben (203). Das Zieljahr 2040 konnte nicht ausgewählt werden. Dies betrifft nach Analyse der Kommentare ca. 3% der Teilnehmenden.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Bitte nennen Sie </a:t>
            </a:r>
            <a:r>
              <a:rPr lang="de-DE" sz="1200" b="1" dirty="0"/>
              <a:t>https://www.ie-leipzig.com/auf-dem-weg/ </a:t>
            </a:r>
            <a:r>
              <a:rPr lang="de-DE" sz="1200"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6</a:t>
            </a:fld>
            <a:endParaRPr lang="de-DE"/>
          </a:p>
        </p:txBody>
      </p:sp>
    </p:spTree>
    <p:extLst>
      <p:ext uri="{BB962C8B-B14F-4D97-AF65-F5344CB8AC3E}">
        <p14:creationId xmlns:p14="http://schemas.microsoft.com/office/powerpoint/2010/main" val="2686444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Hinweise</a:t>
            </a:r>
          </a:p>
          <a:p>
            <a:endParaRPr lang="de-DE" dirty="0"/>
          </a:p>
          <a:p>
            <a:r>
              <a:rPr lang="de-DE" sz="2800" dirty="0"/>
              <a:t>Ob Gemeinden, Städte und Landkreise überhaupt Klimaschutzziele in ihr Handeln aufnehmen und mit welchen Zeithorizonten, Instrumenten und Projekten sie ihren Klimaschutzpfad gestalten, ist ihnen innerhalb der gesetzlichen Rahmenbedingungen selbst überlassen. Andererseits befinden sich Kommunen immer mehr im Spannungsfeld zwischen den ambitionierten politischen Klimaschutzzielen, der Erwartungshaltung der Kommunalpolitiker*innen und dem, was tatsächlich durch die kommunale Verwaltung leistbar ist. Darüber hinaus steigt der gesellschaftliche Druck von unterschiedlichen Bewegungen, wie z.B. Fridays for Future oder GermanZero mit ihren Klimaentscheiden oder von wissenschaftlicher Seite. </a:t>
            </a:r>
          </a:p>
          <a:p>
            <a:endParaRPr lang="de-DE" sz="2800" dirty="0">
              <a:effectLst/>
              <a:latin typeface="Arial" panose="020B0604020202020204" pitchFamily="34" charset="0"/>
              <a:ea typeface="Arial" panose="020B0604020202020204" pitchFamily="34" charset="0"/>
              <a:cs typeface="Times New Roman" panose="02020603050405020304" pitchFamily="18" charset="0"/>
            </a:endParaRPr>
          </a:p>
          <a:p>
            <a:r>
              <a:rPr lang="de-DE" sz="2800" dirty="0">
                <a:effectLst/>
                <a:latin typeface="Arial" panose="020B0604020202020204" pitchFamily="34" charset="0"/>
                <a:ea typeface="Arial" panose="020B0604020202020204" pitchFamily="34" charset="0"/>
                <a:cs typeface="Times New Roman" panose="02020603050405020304" pitchFamily="18" charset="0"/>
              </a:rPr>
              <a:t>Die die Ausgestaltung einer Zielarchitektur fließen daher viele Aspekte ein, darunter:  </a:t>
            </a:r>
          </a:p>
          <a:p>
            <a:endParaRPr lang="de-DE" sz="2800" dirty="0">
              <a:effectLst/>
              <a:latin typeface="Arial" panose="020B0604020202020204" pitchFamily="34" charset="0"/>
              <a:ea typeface="Arial" panose="020B0604020202020204" pitchFamily="34" charset="0"/>
              <a:cs typeface="Times New Roman" panose="02020603050405020304" pitchFamily="18" charset="0"/>
            </a:endParaRPr>
          </a:p>
          <a:p>
            <a:pPr>
              <a:spcAft>
                <a:spcPts val="1200"/>
              </a:spcAft>
              <a:tabLst>
                <a:tab pos="84138" algn="l"/>
              </a:tabLst>
            </a:pPr>
            <a:r>
              <a:rPr lang="de-DE" sz="1800" dirty="0">
                <a:solidFill>
                  <a:srgbClr val="2A2E3B"/>
                </a:solidFill>
                <a:ea typeface="Droid Sans" panose="020B0606030804020204" pitchFamily="34" charset="0"/>
                <a:cs typeface="Droid Sans" panose="020B0606030804020204" pitchFamily="34" charset="0"/>
              </a:rPr>
              <a:t>Definitionen: </a:t>
            </a:r>
            <a:r>
              <a:rPr lang="de-DE" sz="1800" b="0" dirty="0">
                <a:solidFill>
                  <a:srgbClr val="17B5E9"/>
                </a:solidFill>
                <a:ea typeface="Droid Sans" panose="020B0606030804020204" pitchFamily="34" charset="0"/>
                <a:cs typeface="Droid Sans" panose="020B0606030804020204" pitchFamily="34" charset="0"/>
              </a:rPr>
              <a:t>Welche „Neutralität“ soll erreicht werden? Welche Definition trifft zu?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800" dirty="0">
                <a:solidFill>
                  <a:srgbClr val="2A2E3B"/>
                </a:solidFill>
                <a:ea typeface="Droid Sans" panose="020B0606030804020204" pitchFamily="34" charset="0"/>
                <a:cs typeface="Droid Sans" panose="020B0606030804020204" pitchFamily="34" charset="0"/>
              </a:rPr>
              <a:t>Betrachtungsebene: </a:t>
            </a:r>
            <a:r>
              <a:rPr lang="de-DE" sz="2800" b="0" dirty="0">
                <a:solidFill>
                  <a:srgbClr val="17B5E9"/>
                </a:solidFill>
                <a:ea typeface="Droid Sans" panose="020B0606030804020204" pitchFamily="34" charset="0"/>
                <a:cs typeface="Droid Sans" panose="020B0606030804020204" pitchFamily="34" charset="0"/>
              </a:rPr>
              <a:t>Für welche räumliche Betrachtungsebene soll das Ziel erreicht werden? </a:t>
            </a:r>
            <a:endParaRPr lang="de-DE" sz="1800" b="0" dirty="0">
              <a:solidFill>
                <a:srgbClr val="17B5E9"/>
              </a:solidFill>
              <a:ea typeface="Droid Sans" panose="020B0606030804020204" pitchFamily="34" charset="0"/>
              <a:cs typeface="Droid Sans" panose="020B0606030804020204" pitchFamily="34" charset="0"/>
            </a:endParaRPr>
          </a:p>
          <a:p>
            <a:pPr>
              <a:spcAft>
                <a:spcPts val="1200"/>
              </a:spcAft>
              <a:tabLst>
                <a:tab pos="84138" algn="l"/>
              </a:tabLst>
            </a:pPr>
            <a:r>
              <a:rPr lang="de-DE" sz="1800" dirty="0">
                <a:solidFill>
                  <a:srgbClr val="2A2E3B"/>
                </a:solidFill>
                <a:ea typeface="Droid Sans" panose="020B0606030804020204" pitchFamily="34" charset="0"/>
                <a:cs typeface="Droid Sans" panose="020B0606030804020204" pitchFamily="34" charset="0"/>
              </a:rPr>
              <a:t>Gesetze: Was gibt es für gesetzliche Vorgaben? </a:t>
            </a:r>
            <a:r>
              <a:rPr lang="de-DE" sz="2800" b="0" dirty="0">
                <a:solidFill>
                  <a:srgbClr val="17B5E9"/>
                </a:solidFill>
                <a:ea typeface="Droid Sans" panose="020B0606030804020204" pitchFamily="34" charset="0"/>
                <a:cs typeface="Droid Sans" panose="020B0606030804020204" pitchFamily="34" charset="0"/>
              </a:rPr>
              <a:t>Welche Ziele gibt es auf Landesebene?</a:t>
            </a:r>
            <a:endParaRPr lang="de-DE" sz="1800" b="0" dirty="0">
              <a:solidFill>
                <a:srgbClr val="17B5E9"/>
              </a:solidFill>
              <a:ea typeface="Droid Sans" panose="020B0606030804020204" pitchFamily="34" charset="0"/>
              <a:cs typeface="Droid Sans" panose="020B06060308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800" dirty="0">
                <a:solidFill>
                  <a:srgbClr val="2A2E3B"/>
                </a:solidFill>
                <a:ea typeface="Droid Sans" panose="020B0606030804020204" pitchFamily="34" charset="0"/>
                <a:cs typeface="Droid Sans" panose="020B0606030804020204" pitchFamily="34" charset="0"/>
              </a:rPr>
              <a:t>Wissenschaft: </a:t>
            </a:r>
            <a:r>
              <a:rPr lang="de-DE" sz="2800" b="0" dirty="0">
                <a:solidFill>
                  <a:srgbClr val="00B5E9"/>
                </a:solidFill>
                <a:ea typeface="Droid Sans" panose="020B0606030804020204" pitchFamily="34" charset="0"/>
                <a:cs typeface="Droid Sans" panose="020B0606030804020204" pitchFamily="34" charset="0"/>
              </a:rPr>
              <a:t>Welche Ziele empfiehlt die Wissenschaft? </a:t>
            </a:r>
            <a:endParaRPr lang="de-DE" sz="1800" b="0" dirty="0">
              <a:solidFill>
                <a:srgbClr val="00B5E9"/>
              </a:solidFill>
              <a:ea typeface="Droid Sans" panose="020B0606030804020204" pitchFamily="34" charset="0"/>
              <a:cs typeface="Droid Sans" panose="020B0606030804020204" pitchFamily="34" charset="0"/>
            </a:endParaRPr>
          </a:p>
          <a:p>
            <a:pPr marL="0" indent="0">
              <a:buFont typeface="Arial" panose="020B0604020202020204" pitchFamily="34" charset="0"/>
              <a:buNone/>
            </a:pPr>
            <a:r>
              <a:rPr lang="de-DE" sz="1800" dirty="0">
                <a:solidFill>
                  <a:srgbClr val="2A2E3B"/>
                </a:solidFill>
                <a:ea typeface="Droid Sans" panose="020B0606030804020204" pitchFamily="34" charset="0"/>
                <a:cs typeface="Droid Sans" panose="020B0606030804020204" pitchFamily="34" charset="0"/>
              </a:rPr>
              <a:t>Normen: Gibt es Normen für das Erreichen der Treibhausgasneutralität? </a:t>
            </a:r>
          </a:p>
          <a:p>
            <a:pPr marL="0" indent="0">
              <a:buFont typeface="Arial" panose="020B0604020202020204" pitchFamily="34" charset="0"/>
              <a:buNone/>
            </a:pPr>
            <a:r>
              <a:rPr lang="de-DE" sz="1800" dirty="0">
                <a:solidFill>
                  <a:srgbClr val="2A2E3B"/>
                </a:solidFill>
                <a:ea typeface="Droid Sans" panose="020B0606030804020204" pitchFamily="34" charset="0"/>
                <a:cs typeface="Droid Sans" panose="020B0606030804020204" pitchFamily="34" charset="0"/>
              </a:rPr>
              <a:t>Motivation/Werte: Welche Motivationen oder Werte formuliert Verwaltung selbst? </a:t>
            </a:r>
          </a:p>
          <a:p>
            <a:pPr marL="0" indent="0">
              <a:buFont typeface="Arial" panose="020B0604020202020204" pitchFamily="34" charset="0"/>
              <a:buNone/>
            </a:pPr>
            <a:r>
              <a:rPr lang="de-DE" sz="1800" dirty="0">
                <a:solidFill>
                  <a:srgbClr val="2A2E3B"/>
                </a:solidFill>
                <a:ea typeface="Droid Sans" panose="020B0606030804020204" pitchFamily="34" charset="0"/>
                <a:cs typeface="Droid Sans" panose="020B0606030804020204" pitchFamily="34" charset="0"/>
              </a:rPr>
              <a:t>Operationalisierung: Wie können all diese Anforderungen übersichtlich „operationalisiert“, d.h. umsetzbar gemacht werden? </a:t>
            </a:r>
          </a:p>
          <a:p>
            <a:pPr marL="0" indent="0">
              <a:buFont typeface="Arial" panose="020B0604020202020204" pitchFamily="34" charset="0"/>
              <a:buNone/>
            </a:pPr>
            <a:endParaRPr lang="de-DE" sz="1800" dirty="0">
              <a:solidFill>
                <a:srgbClr val="2A2E3B"/>
              </a:solidFill>
              <a:ea typeface="Droid Sans" panose="020B0606030804020204" pitchFamily="34" charset="0"/>
              <a:cs typeface="Droid Sans" panose="020B0606030804020204" pitchFamily="34" charset="0"/>
            </a:endParaRPr>
          </a:p>
          <a:p>
            <a:pPr defTabSz="914326">
              <a:defRPr/>
            </a:pPr>
            <a:r>
              <a:rPr lang="de-DE" sz="1050" dirty="0">
                <a:latin typeface="Aptos Light" panose="020B0004020202020204" pitchFamily="34" charset="0"/>
              </a:rPr>
              <a:t>[1] Klima-Bündnis Bericht „CO2-neutal? THG-neutral? Klimaneutral? Ist doch egal, Hauptsache neutral?“, 2023</a:t>
            </a:r>
          </a:p>
          <a:p>
            <a:r>
              <a:rPr lang="de-DE" sz="1050" dirty="0">
                <a:hlinkClick r:id="rId3"/>
              </a:rPr>
              <a:t>https://www.klimabuendnis.org/fileadmin/Inhalte/4_Activities/Projects/IkKa_AP01_Bericht_KB.pdf</a:t>
            </a:r>
            <a:endParaRPr lang="de-DE" sz="1050" dirty="0">
              <a:latin typeface="Aptos Light" panose="020B0004020202020204" pitchFamily="34" charset="0"/>
            </a:endParaRPr>
          </a:p>
          <a:p>
            <a:pPr marL="0" indent="0">
              <a:buFont typeface="Arial" panose="020B0604020202020204" pitchFamily="34" charset="0"/>
              <a:buNone/>
            </a:pPr>
            <a:endParaRPr lang="de-DE" sz="1050" dirty="0">
              <a:solidFill>
                <a:srgbClr val="2A2E3B"/>
              </a:solidFill>
              <a:ea typeface="Droid Sans" panose="020B0606030804020204" pitchFamily="34" charset="0"/>
              <a:cs typeface="Droid Sans" panose="020B0606030804020204" pitchFamily="34" charset="0"/>
            </a:endParaRP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Bitte nennen Sie </a:t>
            </a:r>
            <a:r>
              <a:rPr lang="de-DE" sz="1200" b="1" dirty="0"/>
              <a:t>https://www.ie-leipzig.com/auf-dem-weg/ </a:t>
            </a:r>
            <a:r>
              <a:rPr lang="de-DE" sz="1200"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7</a:t>
            </a:fld>
            <a:endParaRPr lang="de-DE"/>
          </a:p>
        </p:txBody>
      </p:sp>
    </p:spTree>
    <p:extLst>
      <p:ext uri="{BB962C8B-B14F-4D97-AF65-F5344CB8AC3E}">
        <p14:creationId xmlns:p14="http://schemas.microsoft.com/office/powerpoint/2010/main" val="39940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 Begriffe Klimaneutralität, Treibhausgasneutralität oder CO₂- Neutralität werden im Alltagsgebrauch oft synonym verwendet, obwohl sie nicht deckungsgleich sind. Im Kern unterscheiden sie sich darin, welche negativen Effekte auf das Erdklima berücksichtigt werden. Wenn es um die Zielerreichung geht, ist es daher wichtig, noch einmal genau hinzuschauen, was eigentlich genau „neutral“ werden soll. Die CO₂-Neutralität fokussiert auf einen „netto null“ Ausstoß nur eines Treibhausgases – dem Kohlendioxid (CO₂). In Deutschland entfallen rund 88 % der Treibhausgasfreisetzung auf CO₂. Auch wenn dieses ein zentraler Leitindikator ist, sind auch Emissionen weiterer Treibhausgase klimaschädigend, darunter insbesondere die von Methan, Lachgas und fluorierten Kohlenwasserstoffverbindungen (F-Gasen). Ein „netto null“ Ausstoß aller relevanten Treibhausgase ist daher als Treibhausgasneutralität zu verstehen. Es wird empfohlen, diesen Begriff im Kontext der kommunalen Verwaltung zu verwenden. Klimaneutralität wiederum bedeutet sehr viel mehr, nämlich das Fehlen sämtlicher menschengemachten negativen Effekte auf das Klimasystem, darunter auch die von z. B. Wasserdampf, Ruß, Flächenversiegelungen oder Änderungen der Oberflächen durch Landnutzungen. </a:t>
            </a:r>
          </a:p>
          <a:p>
            <a:endParaRPr lang="de-DE" sz="1000" dirty="0">
              <a:latin typeface="Aptos Light" panose="020B0004020202020204" pitchFamily="34" charset="0"/>
            </a:endParaRPr>
          </a:p>
          <a:p>
            <a:pPr defTabSz="914326">
              <a:defRPr/>
            </a:pPr>
            <a:r>
              <a:rPr lang="de-DE" sz="1000" dirty="0">
                <a:latin typeface="Aptos Light" panose="020B0004020202020204" pitchFamily="34" charset="0"/>
              </a:rPr>
              <a:t>Weiterführende Informationen: </a:t>
            </a:r>
            <a:br>
              <a:rPr lang="de-DE" sz="1000" dirty="0">
                <a:latin typeface="Aptos Light" panose="020B0004020202020204" pitchFamily="34" charset="0"/>
              </a:rPr>
            </a:br>
            <a:endParaRPr lang="de-DE" sz="1000" dirty="0">
              <a:latin typeface="Aptos Light" panose="020B0004020202020204" pitchFamily="34" charset="0"/>
            </a:endParaRPr>
          </a:p>
          <a:p>
            <a:pPr defTabSz="914326">
              <a:defRPr/>
            </a:pPr>
            <a:r>
              <a:rPr lang="de-DE" sz="1000" dirty="0">
                <a:latin typeface="Aptos Light" panose="020B0004020202020204" pitchFamily="34" charset="0"/>
              </a:rPr>
              <a:t>[1] Umweltbundesamt Factsheet Treibhausgasneutralität, 2021</a:t>
            </a:r>
          </a:p>
          <a:p>
            <a:pPr defTabSz="914326">
              <a:defRPr/>
            </a:pPr>
            <a:r>
              <a:rPr lang="de-DE" dirty="0">
                <a:hlinkClick r:id="rId3"/>
              </a:rPr>
              <a:t>https://www.umweltbundesamt.de/sites/default/files/medien/376/publikationen/2021-03-24_factsheet_treibhausgasneutralitaet_in_kommunen.pdf</a:t>
            </a:r>
            <a:endParaRPr lang="de-DE" sz="1000" dirty="0">
              <a:latin typeface="Aptos Light" panose="020B0004020202020204" pitchFamily="34" charset="0"/>
            </a:endParaRPr>
          </a:p>
          <a:p>
            <a:pPr defTabSz="914326">
              <a:defRPr/>
            </a:pPr>
            <a:endParaRPr lang="de-DE" sz="1000" dirty="0">
              <a:latin typeface="Aptos Light" panose="020B0004020202020204" pitchFamily="34" charset="0"/>
            </a:endParaRPr>
          </a:p>
          <a:p>
            <a:pPr defTabSz="914326">
              <a:defRPr/>
            </a:pPr>
            <a:r>
              <a:rPr lang="de-DE" sz="1000" dirty="0">
                <a:latin typeface="Aptos Light" panose="020B0004020202020204" pitchFamily="34" charset="0"/>
              </a:rPr>
              <a:t>[2] Klima-Bündnis Bericht „CO2-neutal? THG-neutral? Klimaneutral? Ist doch egal, Hauptsache neutral?“, 2023</a:t>
            </a:r>
          </a:p>
          <a:p>
            <a:r>
              <a:rPr lang="de-DE" dirty="0">
                <a:hlinkClick r:id="rId4"/>
              </a:rPr>
              <a:t>https://www.klimabuendnis.org/fileadmin/Inhalte/4_Activities/Projects/IkKa_AP01_Bericht_KB.pdf</a:t>
            </a:r>
            <a:endParaRPr lang="de-DE" sz="1000" dirty="0">
              <a:latin typeface="Aptos Light" panose="020B0004020202020204" pitchFamily="34" charset="0"/>
            </a:endParaRPr>
          </a:p>
          <a:p>
            <a:pPr defTabSz="914326">
              <a:defRPr/>
            </a:pPr>
            <a:endParaRPr lang="de-DE" sz="1000" dirty="0">
              <a:latin typeface="Aptos Light" panose="020B0004020202020204" pitchFamily="34" charset="0"/>
            </a:endParaRPr>
          </a:p>
          <a:p>
            <a:r>
              <a:rPr lang="de-DE" dirty="0"/>
              <a:t>Bitte nennen Sie </a:t>
            </a:r>
            <a:r>
              <a:rPr lang="de-DE" b="1" dirty="0"/>
              <a:t>https://www.ie-leipzig.com/auf-dem-weg/ </a:t>
            </a:r>
            <a:r>
              <a:rPr lang="de-DE" dirty="0"/>
              <a:t>als Quelle. </a:t>
            </a:r>
          </a:p>
          <a:p>
            <a:endParaRPr lang="de-DE" sz="1000" dirty="0">
              <a:latin typeface="Aptos Light" panose="020B0004020202020204" pitchFamily="34" charset="0"/>
            </a:endParaRPr>
          </a:p>
          <a:p>
            <a:endParaRPr lang="de-DE" sz="10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8</a:t>
            </a:fld>
            <a:endParaRPr lang="de-DE"/>
          </a:p>
        </p:txBody>
      </p:sp>
    </p:spTree>
    <p:extLst>
      <p:ext uri="{BB962C8B-B14F-4D97-AF65-F5344CB8AC3E}">
        <p14:creationId xmlns:p14="http://schemas.microsoft.com/office/powerpoint/2010/main" val="974733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 Begriffe Klimaneutralität, Treibhausgasneutralität oder CO₂- Neutralität werden im Alltagsgebrauch oft synonym verwendet, obwohl sie nicht deckungsgleich sind. Im Kern unterscheiden sie sich darin, welche negativen Effekte auf das Erdklima berücksichtigt werden. Wenn es um die Zielerreichung geht, ist es daher wichtig, noch einmal genau hinzuschauen, was eigentlich genau „neutral“ werden soll. Die CO₂-Neutralität fokussiert auf einen „netto null“ Ausstoß nur eines Treibhausgases – dem Kohlendioxid (CO₂). In Deutschland entfallen rund 88 % der Treibhausgasfreisetzung auf CO₂. Auch wenn dieses ein zentraler Leitindikator ist, sind auch Emissionen weiterer Treibhausgase klimaschädigend, darunter insbesondere die von Methan, Lachgas und fluorierten Kohlenwasserstoffverbindungen (F-Gasen). Ein „netto null“ Ausstoß aller relevanten Treibhausgase ist daher als Treibhausgasneutralität zu verstehen. Es wird empfohlen, diesen Begriff im Kontext der kommunalen Verwaltung zu verwenden. Klimaneutralität wiederum bedeutet sehr viel mehr, nämlich das Fehlen sämtlicher menschengemachten negativen Effekte auf das Klimasystem, darunter auch die von z. B. Wasserdampf, Ruß, Flächenversiegelungen oder Änderungen der Oberflächen durch Landnutzungen. </a:t>
            </a:r>
          </a:p>
          <a:p>
            <a:endParaRPr lang="de-DE" sz="1000" dirty="0">
              <a:latin typeface="Aptos Light" panose="020B0004020202020204" pitchFamily="34" charset="0"/>
            </a:endParaRPr>
          </a:p>
          <a:p>
            <a:pPr defTabSz="914326">
              <a:defRPr/>
            </a:pPr>
            <a:r>
              <a:rPr lang="de-DE" sz="1000" dirty="0">
                <a:latin typeface="Aptos Light" panose="020B0004020202020204" pitchFamily="34" charset="0"/>
              </a:rPr>
              <a:t>Weiterführende Informationen: </a:t>
            </a:r>
            <a:br>
              <a:rPr lang="de-DE" sz="1000" dirty="0">
                <a:latin typeface="Aptos Light" panose="020B0004020202020204" pitchFamily="34" charset="0"/>
              </a:rPr>
            </a:br>
            <a:endParaRPr lang="de-DE" sz="1000" dirty="0">
              <a:latin typeface="Aptos Light" panose="020B0004020202020204" pitchFamily="34" charset="0"/>
            </a:endParaRPr>
          </a:p>
          <a:p>
            <a:pPr defTabSz="914326">
              <a:defRPr/>
            </a:pPr>
            <a:r>
              <a:rPr lang="de-DE" sz="1000" dirty="0">
                <a:latin typeface="Aptos Light" panose="020B0004020202020204" pitchFamily="34" charset="0"/>
              </a:rPr>
              <a:t>[1] Umweltbundesamt Factsheet Treibhausgasneutralität, 2021</a:t>
            </a:r>
          </a:p>
          <a:p>
            <a:pPr defTabSz="914326">
              <a:defRPr/>
            </a:pPr>
            <a:r>
              <a:rPr lang="de-DE" dirty="0">
                <a:hlinkClick r:id="rId3"/>
              </a:rPr>
              <a:t>https://www.umweltbundesamt.de/sites/default/files/medien/376/publikationen/2021-03-24_factsheet_treibhausgasneutralitaet_in_kommunen.pdf</a:t>
            </a:r>
            <a:endParaRPr lang="de-DE" sz="1000" dirty="0">
              <a:latin typeface="Aptos Light" panose="020B0004020202020204" pitchFamily="34" charset="0"/>
            </a:endParaRPr>
          </a:p>
          <a:p>
            <a:pPr defTabSz="914326">
              <a:defRPr/>
            </a:pPr>
            <a:endParaRPr lang="de-DE" sz="1000" dirty="0">
              <a:latin typeface="Aptos Light" panose="020B0004020202020204" pitchFamily="34" charset="0"/>
            </a:endParaRPr>
          </a:p>
          <a:p>
            <a:pPr defTabSz="914326">
              <a:defRPr/>
            </a:pPr>
            <a:r>
              <a:rPr lang="de-DE" sz="1000" dirty="0">
                <a:latin typeface="Aptos Light" panose="020B0004020202020204" pitchFamily="34" charset="0"/>
              </a:rPr>
              <a:t>[2] Klima-Bündnis Bericht „CO2-neutal? THG-neutral? Klimaneutral? Ist doch egal, Hauptsache neutral?“, 2023</a:t>
            </a:r>
          </a:p>
          <a:p>
            <a:r>
              <a:rPr lang="de-DE" dirty="0">
                <a:hlinkClick r:id="rId4"/>
              </a:rPr>
              <a:t>https://www.klimabuendnis.org/fileadmin/Inhalte/4_Activities/Projects/IkKa_AP01_Bericht_KB.pdf</a:t>
            </a:r>
            <a:endParaRPr lang="de-DE" sz="1000" dirty="0">
              <a:latin typeface="Aptos Light" panose="020B0004020202020204" pitchFamily="34" charset="0"/>
            </a:endParaRPr>
          </a:p>
          <a:p>
            <a:pPr defTabSz="914326">
              <a:defRPr/>
            </a:pPr>
            <a:endParaRPr lang="de-DE" sz="1000" dirty="0">
              <a:latin typeface="Aptos Light" panose="020B0004020202020204" pitchFamily="34" charset="0"/>
            </a:endParaRPr>
          </a:p>
          <a:p>
            <a:r>
              <a:rPr lang="de-DE" dirty="0"/>
              <a:t>Bitte nennen Sie </a:t>
            </a:r>
            <a:r>
              <a:rPr lang="de-DE" b="1" dirty="0"/>
              <a:t>https://www.ie-leipzig.com/auf-dem-weg/ </a:t>
            </a:r>
            <a:r>
              <a:rPr lang="de-DE" dirty="0"/>
              <a:t>als Quelle. </a:t>
            </a:r>
          </a:p>
          <a:p>
            <a:endParaRPr lang="de-DE" sz="1000" dirty="0">
              <a:latin typeface="Aptos Light" panose="020B0004020202020204" pitchFamily="34" charset="0"/>
            </a:endParaRPr>
          </a:p>
          <a:p>
            <a:endParaRPr lang="de-DE" sz="10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9</a:t>
            </a:fld>
            <a:endParaRPr lang="de-DE"/>
          </a:p>
        </p:txBody>
      </p:sp>
    </p:spTree>
    <p:extLst>
      <p:ext uri="{BB962C8B-B14F-4D97-AF65-F5344CB8AC3E}">
        <p14:creationId xmlns:p14="http://schemas.microsoft.com/office/powerpoint/2010/main" val="408818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folie">
    <p:bg>
      <p:bgPr>
        <a:solidFill>
          <a:srgbClr val="2A2E3B"/>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3AFCFFD-05AE-8393-1CE9-D45EF034066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968"/>
          <a:stretch/>
        </p:blipFill>
        <p:spPr>
          <a:xfrm>
            <a:off x="-1" y="4991041"/>
            <a:ext cx="12211393" cy="1866959"/>
          </a:xfrm>
          <a:prstGeom prst="rect">
            <a:avLst/>
          </a:prstGeom>
        </p:spPr>
      </p:pic>
      <p:pic>
        <p:nvPicPr>
          <p:cNvPr id="5" name="Grafik 4" descr="Ein Bild, das Text, Visitenkarte, Screenshot, Schrift enthält.">
            <a:extLst>
              <a:ext uri="{FF2B5EF4-FFF2-40B4-BE49-F238E27FC236}">
                <a16:creationId xmlns:a16="http://schemas.microsoft.com/office/drawing/2014/main" id="{5DA4F37A-7FB6-F652-C578-D249DF4C057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806049" y="5165390"/>
            <a:ext cx="2914375" cy="1264595"/>
          </a:xfrm>
          <a:prstGeom prst="rect">
            <a:avLst/>
          </a:prstGeom>
        </p:spPr>
      </p:pic>
      <p:sp>
        <p:nvSpPr>
          <p:cNvPr id="6" name="Titel 1">
            <a:extLst>
              <a:ext uri="{FF2B5EF4-FFF2-40B4-BE49-F238E27FC236}">
                <a16:creationId xmlns:a16="http://schemas.microsoft.com/office/drawing/2014/main" id="{8D8EE63B-BB8F-2B12-2204-3CEAB86660F3}"/>
              </a:ext>
            </a:extLst>
          </p:cNvPr>
          <p:cNvSpPr>
            <a:spLocks noGrp="1"/>
          </p:cNvSpPr>
          <p:nvPr>
            <p:ph type="ctrTitle"/>
          </p:nvPr>
        </p:nvSpPr>
        <p:spPr>
          <a:xfrm>
            <a:off x="381000" y="1866959"/>
            <a:ext cx="9144000" cy="744596"/>
          </a:xfrm>
          <a:prstGeom prst="rect">
            <a:avLst/>
          </a:prstGeom>
        </p:spPr>
        <p:txBody>
          <a:bodyPr anchor="b"/>
          <a:lstStyle>
            <a:lvl1pPr algn="l">
              <a:defRPr sz="4400" b="1">
                <a:solidFill>
                  <a:srgbClr val="7ABAA3"/>
                </a:solidFill>
              </a:defRPr>
            </a:lvl1pPr>
          </a:lstStyle>
          <a:p>
            <a:r>
              <a:rPr lang="de-DE" dirty="0"/>
              <a:t>Mastertitelformat bearbeiten</a:t>
            </a:r>
          </a:p>
        </p:txBody>
      </p:sp>
      <p:sp>
        <p:nvSpPr>
          <p:cNvPr id="7" name="Titel 1">
            <a:extLst>
              <a:ext uri="{FF2B5EF4-FFF2-40B4-BE49-F238E27FC236}">
                <a16:creationId xmlns:a16="http://schemas.microsoft.com/office/drawing/2014/main" id="{64E71B2F-B80D-729A-691E-14028DBE06AF}"/>
              </a:ext>
            </a:extLst>
          </p:cNvPr>
          <p:cNvSpPr txBox="1">
            <a:spLocks/>
          </p:cNvSpPr>
          <p:nvPr userDrawn="1"/>
        </p:nvSpPr>
        <p:spPr>
          <a:xfrm>
            <a:off x="390696" y="1260822"/>
            <a:ext cx="11329728" cy="744596"/>
          </a:xfrm>
          <a:prstGeom prst="rect">
            <a:avLst/>
          </a:prstGeom>
        </p:spPr>
        <p:txBody>
          <a:bodyPr anchor="b"/>
          <a:lstStyle>
            <a:lvl1pPr algn="l" defTabSz="914400" rtl="0" eaLnBrk="1" latinLnBrk="0" hangingPunct="1">
              <a:lnSpc>
                <a:spcPct val="90000"/>
              </a:lnSpc>
              <a:spcBef>
                <a:spcPct val="0"/>
              </a:spcBef>
              <a:buNone/>
              <a:defRPr sz="4400" b="1" kern="1200">
                <a:solidFill>
                  <a:srgbClr val="7ABAA3"/>
                </a:solidFill>
                <a:latin typeface="+mj-lt"/>
                <a:ea typeface="+mj-ea"/>
                <a:cs typeface="+mj-cs"/>
              </a:defRPr>
            </a:lvl1pPr>
          </a:lstStyle>
          <a:p>
            <a:r>
              <a:rPr lang="de-DE" sz="2800" b="0" dirty="0">
                <a:solidFill>
                  <a:schemeClr val="bg1"/>
                </a:solidFill>
              </a:rPr>
              <a:t>IkKa – Instrumente für kommunale Klimaschutzarbeit – Etappen-Rucksack  </a:t>
            </a:r>
          </a:p>
        </p:txBody>
      </p:sp>
      <p:pic>
        <p:nvPicPr>
          <p:cNvPr id="8" name="Grafik 7">
            <a:extLst>
              <a:ext uri="{FF2B5EF4-FFF2-40B4-BE49-F238E27FC236}">
                <a16:creationId xmlns:a16="http://schemas.microsoft.com/office/drawing/2014/main" id="{6F062E75-F7A4-0E78-C3F4-BC3A5E0E944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15509"/>
          <a:stretch/>
        </p:blipFill>
        <p:spPr>
          <a:xfrm>
            <a:off x="275925" y="5156214"/>
            <a:ext cx="4749117" cy="1095908"/>
          </a:xfrm>
          <a:prstGeom prst="rect">
            <a:avLst/>
          </a:prstGeom>
        </p:spPr>
      </p:pic>
    </p:spTree>
    <p:extLst>
      <p:ext uri="{BB962C8B-B14F-4D97-AF65-F5344CB8AC3E}">
        <p14:creationId xmlns:p14="http://schemas.microsoft.com/office/powerpoint/2010/main" val="387046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Diagramm">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875B9A4-31D1-92DF-9F97-B00B03DD51E7}"/>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1">
            <a:extLst>
              <a:ext uri="{FF2B5EF4-FFF2-40B4-BE49-F238E27FC236}">
                <a16:creationId xmlns:a16="http://schemas.microsoft.com/office/drawing/2014/main" id="{3F18AE4D-EF97-B25D-9A1C-9A919D6B9C05}"/>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7" name="Grafik 6">
            <a:extLst>
              <a:ext uri="{FF2B5EF4-FFF2-40B4-BE49-F238E27FC236}">
                <a16:creationId xmlns:a16="http://schemas.microsoft.com/office/drawing/2014/main" id="{F4214920-C6D5-3F7A-93D7-81ED58919B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6" name="Foliennummernplatzhalter 5">
            <a:extLst>
              <a:ext uri="{FF2B5EF4-FFF2-40B4-BE49-F238E27FC236}">
                <a16:creationId xmlns:a16="http://schemas.microsoft.com/office/drawing/2014/main" id="{03AAA495-84EE-4E01-A2B6-A3284B5EE75B}"/>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25FE4008-06DE-FB06-6909-33BB0DBD2D4F}"/>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07307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70BA9381-A577-D397-963A-ABF034C6B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1827" cy="1111827"/>
          </a:xfrm>
          <a:prstGeom prst="rect">
            <a:avLst/>
          </a:prstGeom>
        </p:spPr>
      </p:pic>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sp>
        <p:nvSpPr>
          <p:cNvPr id="2" name="Foliennummernplatzhalter 5">
            <a:extLst>
              <a:ext uri="{FF2B5EF4-FFF2-40B4-BE49-F238E27FC236}">
                <a16:creationId xmlns:a16="http://schemas.microsoft.com/office/drawing/2014/main" id="{5818C06B-6D15-A8BB-6183-D7C3CF221C3C}"/>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5BD2DA3C-9ADE-BE39-50B5-7275F7C22DAD}"/>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366413605"/>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66952155-0B58-E83D-09E6-52A17D5E81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F8B77712-1B59-EAC8-CA2A-892C6AB45D3E}"/>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5835A7B7-7528-824B-0AD9-017B29B83021}"/>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2812316185"/>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a:extLst>
              <a:ext uri="{FF2B5EF4-FFF2-40B4-BE49-F238E27FC236}">
                <a16:creationId xmlns:a16="http://schemas.microsoft.com/office/drawing/2014/main" id="{62F3D4FC-AB19-8223-B911-4F095E89F3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CB666770-AD9F-A9D3-1C4B-7CC6A04191FD}"/>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167A913D-23D5-C950-CCAC-72322B90575F}"/>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617466929"/>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Screenshot, Zeichnung, Grafiken, Design enthält.&#10;&#10;Automatisch generierte Beschreibung">
            <a:extLst>
              <a:ext uri="{FF2B5EF4-FFF2-40B4-BE49-F238E27FC236}">
                <a16:creationId xmlns:a16="http://schemas.microsoft.com/office/drawing/2014/main" id="{7A75732D-CA01-65A4-EB6D-1A3EA4A870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1795237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5FA2BAD-C384-0545-800C-83B18DA75FD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8622FF09-B820-35EF-A5F5-5444728C7BC0}"/>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descr="Ein Bild, das Zeichnung, Diagramm, gelb, Design enthält.&#10;&#10;Automatisch generierte Beschreibung">
            <a:extLst>
              <a:ext uri="{FF2B5EF4-FFF2-40B4-BE49-F238E27FC236}">
                <a16:creationId xmlns:a16="http://schemas.microsoft.com/office/drawing/2014/main" id="{3188BEA8-D59B-A7A3-F7BF-97ABE52929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42344164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Überschrift_Inhalt_einespalti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5D25BFD-9446-CE45-B234-49B2E2E27A5F}"/>
              </a:ext>
            </a:extLst>
          </p:cNvPr>
          <p:cNvSpPr>
            <a:spLocks noGrp="1"/>
          </p:cNvSpPr>
          <p:nvPr>
            <p:ph type="sldNum" sz="quarter" idx="11"/>
          </p:nvPr>
        </p:nvSpPr>
        <p:spPr/>
        <p:txBody>
          <a:bodyPr/>
          <a:lstStyle/>
          <a:p>
            <a:pPr algn="l"/>
            <a:endParaRPr lang="de-DE" sz="1100" dirty="0"/>
          </a:p>
        </p:txBody>
      </p:sp>
      <p:sp>
        <p:nvSpPr>
          <p:cNvPr id="2" name="Rechteck 1">
            <a:extLst>
              <a:ext uri="{FF2B5EF4-FFF2-40B4-BE49-F238E27FC236}">
                <a16:creationId xmlns:a16="http://schemas.microsoft.com/office/drawing/2014/main" id="{FBDA350C-82B6-BE9F-78FE-F039F259203F}"/>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5B1B0EA1-AA20-8235-844E-E6D503FB673C}"/>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7" name="Grafik 6" descr="Ein Bild, das Zeichnung, Muster, Design enthält.&#10;&#10;Automatisch generierte Beschreibung">
            <a:extLst>
              <a:ext uri="{FF2B5EF4-FFF2-40B4-BE49-F238E27FC236}">
                <a16:creationId xmlns:a16="http://schemas.microsoft.com/office/drawing/2014/main" id="{61AD0E22-3193-7596-A28D-4344C0621B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579548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3D880C-59E0-37F3-8849-F2D9212AC5D2}"/>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7D6A46A3-52A7-0CFA-256E-FC977D422D8D}"/>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6" name="Grafik 5" descr="Ein Bild, das Grafiken, Kreis, Cartoon, Design enthält.&#10;&#10;Automatisch generierte Beschreibung">
            <a:extLst>
              <a:ext uri="{FF2B5EF4-FFF2-40B4-BE49-F238E27FC236}">
                <a16:creationId xmlns:a16="http://schemas.microsoft.com/office/drawing/2014/main" id="{ECE4E813-85A3-2DBA-CB41-3959916A38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27356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3D880C-59E0-37F3-8849-F2D9212AC5D2}"/>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3" name="Titel 1">
            <a:extLst>
              <a:ext uri="{FF2B5EF4-FFF2-40B4-BE49-F238E27FC236}">
                <a16:creationId xmlns:a16="http://schemas.microsoft.com/office/drawing/2014/main" id="{7D6A46A3-52A7-0CFA-256E-FC977D422D8D}"/>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descr="Ein Bild, das Screenshot, Kunst, Design, Darstellung enthält.&#10;&#10;Automatisch generierte Beschreibung">
            <a:extLst>
              <a:ext uri="{FF2B5EF4-FFF2-40B4-BE49-F238E27FC236}">
                <a16:creationId xmlns:a16="http://schemas.microsoft.com/office/drawing/2014/main" id="{9B5B5A0E-E4D7-5EAD-72D5-DB1C93ABB8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1617012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Nachtfalter und Schmetterlinge, Insekt, Zeichnung, Wirbellose enthält.&#10;&#10;Automatisch generierte Beschreibung">
            <a:extLst>
              <a:ext uri="{FF2B5EF4-FFF2-40B4-BE49-F238E27FC236}">
                <a16:creationId xmlns:a16="http://schemas.microsoft.com/office/drawing/2014/main" id="{E80F6B9D-CD2F-0895-1775-F372E006FB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7880785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folie">
    <p:bg>
      <p:bgPr>
        <a:solidFill>
          <a:srgbClr val="2A2E3B"/>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3AFCFFD-05AE-8393-1CE9-D45EF034066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968"/>
          <a:stretch/>
        </p:blipFill>
        <p:spPr>
          <a:xfrm>
            <a:off x="-1" y="4991041"/>
            <a:ext cx="12211393" cy="1866959"/>
          </a:xfrm>
          <a:prstGeom prst="rect">
            <a:avLst/>
          </a:prstGeom>
        </p:spPr>
      </p:pic>
      <p:pic>
        <p:nvPicPr>
          <p:cNvPr id="5" name="Grafik 4" descr="Ein Bild, das Text, Visitenkarte, Screenshot, Schrift enthält.">
            <a:extLst>
              <a:ext uri="{FF2B5EF4-FFF2-40B4-BE49-F238E27FC236}">
                <a16:creationId xmlns:a16="http://schemas.microsoft.com/office/drawing/2014/main" id="{5DA4F37A-7FB6-F652-C578-D249DF4C057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797341" y="5292222"/>
            <a:ext cx="2914375" cy="1264595"/>
          </a:xfrm>
          <a:prstGeom prst="rect">
            <a:avLst/>
          </a:prstGeom>
        </p:spPr>
      </p:pic>
      <p:pic>
        <p:nvPicPr>
          <p:cNvPr id="8" name="Grafik 7">
            <a:extLst>
              <a:ext uri="{FF2B5EF4-FFF2-40B4-BE49-F238E27FC236}">
                <a16:creationId xmlns:a16="http://schemas.microsoft.com/office/drawing/2014/main" id="{6F062E75-F7A4-0E78-C3F4-BC3A5E0E944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15509"/>
          <a:stretch/>
        </p:blipFill>
        <p:spPr>
          <a:xfrm>
            <a:off x="275925" y="5156214"/>
            <a:ext cx="4749117" cy="1095908"/>
          </a:xfrm>
          <a:prstGeom prst="rect">
            <a:avLst/>
          </a:prstGeom>
        </p:spPr>
      </p:pic>
    </p:spTree>
    <p:extLst>
      <p:ext uri="{BB962C8B-B14F-4D97-AF65-F5344CB8AC3E}">
        <p14:creationId xmlns:p14="http://schemas.microsoft.com/office/powerpoint/2010/main" val="2191769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4" name="Grafik 3" descr="Ein Bild, das Screenshot, Darstellung, Design enthält.&#10;&#10;Automatisch generierte Beschreibung">
            <a:extLst>
              <a:ext uri="{FF2B5EF4-FFF2-40B4-BE49-F238E27FC236}">
                <a16:creationId xmlns:a16="http://schemas.microsoft.com/office/drawing/2014/main" id="{C30628CA-C844-9891-DE91-603283C055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9986777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Screenshot, Kreis, Grafiken, Darstellung enthält.&#10;&#10;Automatisch generierte Beschreibung">
            <a:extLst>
              <a:ext uri="{FF2B5EF4-FFF2-40B4-BE49-F238E27FC236}">
                <a16:creationId xmlns:a16="http://schemas.microsoft.com/office/drawing/2014/main" id="{EBB94C8D-149E-63D5-659D-8ED64E64B4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74642" y="0"/>
            <a:ext cx="6858000" cy="6858000"/>
          </a:xfrm>
          <a:prstGeom prst="rect">
            <a:avLst/>
          </a:prstGeom>
        </p:spPr>
      </p:pic>
    </p:spTree>
    <p:extLst>
      <p:ext uri="{BB962C8B-B14F-4D97-AF65-F5344CB8AC3E}">
        <p14:creationId xmlns:p14="http://schemas.microsoft.com/office/powerpoint/2010/main" val="2037690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145473"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4" name="Grafik 3" descr="Ein Bild, das Screenshot, Entwurf, Zeichnung, Design enthält.&#10;&#10;Automatisch generierte Beschreibung">
            <a:extLst>
              <a:ext uri="{FF2B5EF4-FFF2-40B4-BE49-F238E27FC236}">
                <a16:creationId xmlns:a16="http://schemas.microsoft.com/office/drawing/2014/main" id="{191F9F00-9473-F994-CDD4-86AF5382E8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11091" y="0"/>
            <a:ext cx="6858000" cy="6858000"/>
          </a:xfrm>
          <a:prstGeom prst="rect">
            <a:avLst/>
          </a:prstGeom>
        </p:spPr>
      </p:pic>
    </p:spTree>
    <p:extLst>
      <p:ext uri="{BB962C8B-B14F-4D97-AF65-F5344CB8AC3E}">
        <p14:creationId xmlns:p14="http://schemas.microsoft.com/office/powerpoint/2010/main" val="2057026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940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Diagramm">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B74D7C8-B9D3-4BED-BDCE-93041528DBEF}"/>
              </a:ext>
            </a:extLst>
          </p:cNvPr>
          <p:cNvSpPr>
            <a:spLocks noGrp="1"/>
          </p:cNvSpPr>
          <p:nvPr>
            <p:ph type="sldNum" sz="quarter" idx="4"/>
          </p:nvPr>
        </p:nvSpPr>
        <p:spPr>
          <a:xfrm>
            <a:off x="410972" y="6446447"/>
            <a:ext cx="667912" cy="245663"/>
          </a:xfrm>
          <a:prstGeom prst="rect">
            <a:avLst/>
          </a:prstGeom>
        </p:spPr>
        <p:txBody>
          <a:bodyPr vert="horz" lIns="0" tIns="0" rIns="0" bIns="0" rtlCol="0" anchor="t" anchorCtr="0"/>
          <a:lstStyle>
            <a:lvl1pPr algn="r">
              <a:defRPr sz="1200" b="1">
                <a:solidFill>
                  <a:srgbClr val="8DC31A"/>
                </a:solidFill>
              </a:defRPr>
            </a:lvl1pPr>
          </a:lstStyle>
          <a:p>
            <a:pPr algn="l"/>
            <a:r>
              <a:rPr lang="de-DE" dirty="0"/>
              <a:t>Seite </a:t>
            </a:r>
            <a:fld id="{116EDF81-E62B-6D4E-87B5-2A3890D58C7C}" type="slidenum">
              <a:rPr lang="de-DE" smtClean="0"/>
              <a:pPr algn="l"/>
              <a:t>‹Nr.›</a:t>
            </a:fld>
            <a:endParaRPr lang="de-DE" dirty="0"/>
          </a:p>
        </p:txBody>
      </p:sp>
    </p:spTree>
    <p:extLst>
      <p:ext uri="{BB962C8B-B14F-4D97-AF65-F5344CB8AC3E}">
        <p14:creationId xmlns:p14="http://schemas.microsoft.com/office/powerpoint/2010/main" val="49172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halt mit Überschrif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7E1EFDA-211E-340F-5D1F-C4F98B100917}"/>
              </a:ext>
            </a:extLst>
          </p:cNvPr>
          <p:cNvSpPr/>
          <p:nvPr userDrawn="1"/>
        </p:nvSpPr>
        <p:spPr>
          <a:xfrm>
            <a:off x="-10160" y="1"/>
            <a:ext cx="12202160" cy="1132608"/>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1">
            <a:extLst>
              <a:ext uri="{FF2B5EF4-FFF2-40B4-BE49-F238E27FC236}">
                <a16:creationId xmlns:a16="http://schemas.microsoft.com/office/drawing/2014/main" id="{242C4791-2EC8-4878-205D-E44A356CEF3C}"/>
              </a:ext>
            </a:extLst>
          </p:cNvPr>
          <p:cNvSpPr>
            <a:spLocks noGrp="1"/>
          </p:cNvSpPr>
          <p:nvPr>
            <p:ph type="title"/>
          </p:nvPr>
        </p:nvSpPr>
        <p:spPr>
          <a:xfrm>
            <a:off x="379800" y="318908"/>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sp>
        <p:nvSpPr>
          <p:cNvPr id="2" name="Foliennummernplatzhalter 5">
            <a:extLst>
              <a:ext uri="{FF2B5EF4-FFF2-40B4-BE49-F238E27FC236}">
                <a16:creationId xmlns:a16="http://schemas.microsoft.com/office/drawing/2014/main" id="{CDD390A5-B1E2-C2C0-F6B3-BE26305382C3}"/>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E3922850-5E07-460F-7ABD-203D66B6DA5D}"/>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1960032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Inhalt mit Überschrif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7E1EFDA-211E-340F-5D1F-C4F98B100917}"/>
              </a:ext>
            </a:extLst>
          </p:cNvPr>
          <p:cNvSpPr/>
          <p:nvPr userDrawn="1"/>
        </p:nvSpPr>
        <p:spPr>
          <a:xfrm>
            <a:off x="-10160" y="0"/>
            <a:ext cx="12202160" cy="1259671"/>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914C030A-78ED-23E3-EDF9-3C3F080452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2274" y="10389"/>
            <a:ext cx="3458072" cy="1361211"/>
          </a:xfrm>
          <a:prstGeom prst="rect">
            <a:avLst/>
          </a:prstGeom>
        </p:spPr>
      </p:pic>
      <p:sp>
        <p:nvSpPr>
          <p:cNvPr id="2" name="Foliennummernplatzhalter 5">
            <a:extLst>
              <a:ext uri="{FF2B5EF4-FFF2-40B4-BE49-F238E27FC236}">
                <a16:creationId xmlns:a16="http://schemas.microsoft.com/office/drawing/2014/main" id="{52C05626-1B7B-3179-8695-AA857D9ECFFB}"/>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FE4E1D69-5EC2-F705-842F-FBE512E5F2C3}"/>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328466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4DFFE751-DF31-F6BE-E6F9-325BCF821D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74D9C951-B138-FF45-C1DF-A71D23D6CC66}"/>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7" name="Textfeld 6">
            <a:extLst>
              <a:ext uri="{FF2B5EF4-FFF2-40B4-BE49-F238E27FC236}">
                <a16:creationId xmlns:a16="http://schemas.microsoft.com/office/drawing/2014/main" id="{9C4B0F93-DF31-4BF8-0A04-09081A2FB0B3}"/>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056150373"/>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Nur Titel">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3C46B05-6AFC-18BD-0F68-B2B910C863D2}"/>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itel 1">
            <a:extLst>
              <a:ext uri="{FF2B5EF4-FFF2-40B4-BE49-F238E27FC236}">
                <a16:creationId xmlns:a16="http://schemas.microsoft.com/office/drawing/2014/main" id="{30A37737-B732-CFF5-798E-4A79E8439E83}"/>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2" name="Grafik 11">
            <a:extLst>
              <a:ext uri="{FF2B5EF4-FFF2-40B4-BE49-F238E27FC236}">
                <a16:creationId xmlns:a16="http://schemas.microsoft.com/office/drawing/2014/main" id="{AB02083C-3D84-0F8C-B255-78D92E190B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832B9869-5EC8-3104-5AEC-47DECFB29939}"/>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569FC1C6-3BED-986D-9392-53A2562F09C8}"/>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3115562909"/>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2" name="Grafik 11">
            <a:extLst>
              <a:ext uri="{FF2B5EF4-FFF2-40B4-BE49-F238E27FC236}">
                <a16:creationId xmlns:a16="http://schemas.microsoft.com/office/drawing/2014/main" id="{5F944383-1E6C-B15C-2F93-D4D4C0FD36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0554D881-69FA-7EDD-C057-89B452456388}"/>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6" name="Textfeld 5">
            <a:extLst>
              <a:ext uri="{FF2B5EF4-FFF2-40B4-BE49-F238E27FC236}">
                <a16:creationId xmlns:a16="http://schemas.microsoft.com/office/drawing/2014/main" id="{7EF203D7-10D5-5A3E-E9DA-A9FD8B3B528E}"/>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511141076"/>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CD59CAEF-78D4-1688-E234-C2073FB756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51CC2FB2-1290-49FC-EBD7-5578EF44D7AA}"/>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7" name="Textfeld 6">
            <a:extLst>
              <a:ext uri="{FF2B5EF4-FFF2-40B4-BE49-F238E27FC236}">
                <a16:creationId xmlns:a16="http://schemas.microsoft.com/office/drawing/2014/main" id="{1908D36F-7AE3-D404-4941-B0E8447A3B80}"/>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663844951"/>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0211770-D169-659B-B9E7-987A438A1FF3}"/>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B9F9AD72-2DC2-D1A8-BF18-1DFA7ABFE5C5}"/>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3" name="Grafik 12">
            <a:extLst>
              <a:ext uri="{FF2B5EF4-FFF2-40B4-BE49-F238E27FC236}">
                <a16:creationId xmlns:a16="http://schemas.microsoft.com/office/drawing/2014/main" id="{D6D83FA3-1069-E94E-62B2-9669B111A6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182EF6AC-434B-4747-3F79-8CC75CE77C5C}"/>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6" name="Textfeld 5">
            <a:extLst>
              <a:ext uri="{FF2B5EF4-FFF2-40B4-BE49-F238E27FC236}">
                <a16:creationId xmlns:a16="http://schemas.microsoft.com/office/drawing/2014/main" id="{7FB3D861-2A3E-CAD1-4693-996A0C6A2D4E}"/>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2977819879"/>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974086"/>
      </p:ext>
    </p:extLst>
  </p:cSld>
  <p:clrMap bg1="lt1" tx1="dk1" bg2="lt2" tx2="dk2" accent1="accent1" accent2="accent2" accent3="accent3" accent4="accent4" accent5="accent5" accent6="accent6" hlink="hlink" folHlink="folHlink"/>
  <p:sldLayoutIdLst>
    <p:sldLayoutId id="2147483928" r:id="rId1"/>
    <p:sldLayoutId id="2147483945" r:id="rId2"/>
    <p:sldLayoutId id="2147483930" r:id="rId3"/>
    <p:sldLayoutId id="2147483942" r:id="rId4"/>
    <p:sldLayoutId id="2147483933" r:id="rId5"/>
    <p:sldLayoutId id="2147483927" r:id="rId6"/>
    <p:sldLayoutId id="2147483881" r:id="rId7"/>
    <p:sldLayoutId id="2147483932" r:id="rId8"/>
    <p:sldLayoutId id="2147483658" r:id="rId9"/>
    <p:sldLayoutId id="2147483662" r:id="rId10"/>
    <p:sldLayoutId id="2147483654" r:id="rId11"/>
    <p:sldLayoutId id="2147483934" r:id="rId12"/>
    <p:sldLayoutId id="2147483935" r:id="rId13"/>
    <p:sldLayoutId id="2147483929" r:id="rId14"/>
    <p:sldLayoutId id="2147483880" r:id="rId15"/>
    <p:sldLayoutId id="2147483665" r:id="rId16"/>
    <p:sldLayoutId id="2147483926" r:id="rId17"/>
    <p:sldLayoutId id="2147483937" r:id="rId18"/>
    <p:sldLayoutId id="2147483938" r:id="rId19"/>
    <p:sldLayoutId id="2147483936" r:id="rId20"/>
    <p:sldLayoutId id="2147483939" r:id="rId21"/>
    <p:sldLayoutId id="2147483940" r:id="rId22"/>
    <p:sldLayoutId id="214748394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8DCE2B4-6F84-174A-8DFB-7FDE0702B3C1}"/>
              </a:ext>
            </a:extLst>
          </p:cNvPr>
          <p:cNvSpPr>
            <a:spLocks noGrp="1"/>
          </p:cNvSpPr>
          <p:nvPr>
            <p:ph type="sldNum" sz="quarter" idx="4"/>
          </p:nvPr>
        </p:nvSpPr>
        <p:spPr>
          <a:xfrm>
            <a:off x="410972" y="6446447"/>
            <a:ext cx="667912" cy="222641"/>
          </a:xfrm>
          <a:prstGeom prst="rect">
            <a:avLst/>
          </a:prstGeom>
        </p:spPr>
        <p:txBody>
          <a:bodyPr vert="horz" lIns="0" tIns="0" rIns="0" bIns="0" rtlCol="0" anchor="t" anchorCtr="0"/>
          <a:lstStyle>
            <a:lvl1pPr algn="r">
              <a:defRPr sz="1200" b="1">
                <a:solidFill>
                  <a:srgbClr val="8DC31A"/>
                </a:solidFill>
              </a:defRPr>
            </a:lvl1pPr>
          </a:lstStyle>
          <a:p>
            <a:pPr algn="l"/>
            <a:r>
              <a:rPr lang="de-DE" dirty="0"/>
              <a:t>Seite </a:t>
            </a:r>
            <a:fld id="{116EDF81-E62B-6D4E-87B5-2A3890D58C7C}" type="slidenum">
              <a:rPr lang="de-DE" smtClean="0"/>
              <a:pPr algn="l"/>
              <a:t>‹Nr.›</a:t>
            </a:fld>
            <a:endParaRPr lang="de-DE" dirty="0"/>
          </a:p>
        </p:txBody>
      </p:sp>
      <p:pic>
        <p:nvPicPr>
          <p:cNvPr id="8" name="Grafik 7">
            <a:extLst>
              <a:ext uri="{FF2B5EF4-FFF2-40B4-BE49-F238E27FC236}">
                <a16:creationId xmlns:a16="http://schemas.microsoft.com/office/drawing/2014/main" id="{CC27817D-62C6-6F44-BFA2-64D3470B22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52528" y="6222108"/>
            <a:ext cx="375886" cy="375886"/>
          </a:xfrm>
          <a:prstGeom prst="rect">
            <a:avLst/>
          </a:prstGeom>
        </p:spPr>
      </p:pic>
      <p:sp>
        <p:nvSpPr>
          <p:cNvPr id="2" name="Textfeld 1">
            <a:extLst>
              <a:ext uri="{FF2B5EF4-FFF2-40B4-BE49-F238E27FC236}">
                <a16:creationId xmlns:a16="http://schemas.microsoft.com/office/drawing/2014/main" id="{A6616A7D-FA81-1749-8172-79CB4D23AFD9}"/>
              </a:ext>
            </a:extLst>
          </p:cNvPr>
          <p:cNvSpPr txBox="1"/>
          <p:nvPr userDrawn="1"/>
        </p:nvSpPr>
        <p:spPr>
          <a:xfrm>
            <a:off x="1133758" y="6447773"/>
            <a:ext cx="5091328" cy="184666"/>
          </a:xfrm>
          <a:prstGeom prst="rect">
            <a:avLst/>
          </a:prstGeom>
          <a:noFill/>
        </p:spPr>
        <p:txBody>
          <a:bodyPr wrap="square" lIns="0" tIns="0" rIns="0" bIns="0" rtlCol="0">
            <a:spAutoFit/>
          </a:bodyPr>
          <a:lstStyle/>
          <a:p>
            <a:pPr algn="l"/>
            <a:r>
              <a:rPr lang="de-DE" sz="1200" b="1" dirty="0">
                <a:solidFill>
                  <a:schemeClr val="tx2"/>
                </a:solidFill>
              </a:rPr>
              <a:t>IkKa – Instrumente für die kommunale Klimaschutzarbeit</a:t>
            </a:r>
            <a:r>
              <a:rPr lang="de-DE" sz="1200" b="1" baseline="0" dirty="0">
                <a:solidFill>
                  <a:schemeClr val="tx2"/>
                </a:solidFill>
              </a:rPr>
              <a:t> </a:t>
            </a:r>
            <a:endParaRPr lang="de-DE" sz="1200" dirty="0">
              <a:solidFill>
                <a:schemeClr val="tx2"/>
              </a:solidFill>
            </a:endParaRPr>
          </a:p>
        </p:txBody>
      </p:sp>
      <p:cxnSp>
        <p:nvCxnSpPr>
          <p:cNvPr id="12" name="Gerader Verbinder 11">
            <a:extLst>
              <a:ext uri="{FF2B5EF4-FFF2-40B4-BE49-F238E27FC236}">
                <a16:creationId xmlns:a16="http://schemas.microsoft.com/office/drawing/2014/main" id="{7A9D97B7-A5FE-433C-B830-F4680E37E3B2}"/>
              </a:ext>
            </a:extLst>
          </p:cNvPr>
          <p:cNvCxnSpPr>
            <a:cxnSpLocks/>
          </p:cNvCxnSpPr>
          <p:nvPr userDrawn="1"/>
        </p:nvCxnSpPr>
        <p:spPr>
          <a:xfrm>
            <a:off x="410972" y="6347464"/>
            <a:ext cx="7599172" cy="171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BFB6BBCD-AE33-4B9C-918A-EB353B2260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21121" y="6206742"/>
            <a:ext cx="896767" cy="379170"/>
          </a:xfrm>
          <a:prstGeom prst="rect">
            <a:avLst/>
          </a:prstGeom>
        </p:spPr>
      </p:pic>
      <p:pic>
        <p:nvPicPr>
          <p:cNvPr id="3" name="Grafik 2">
            <a:extLst>
              <a:ext uri="{FF2B5EF4-FFF2-40B4-BE49-F238E27FC236}">
                <a16:creationId xmlns:a16="http://schemas.microsoft.com/office/drawing/2014/main" id="{2CDC48E8-6FB3-92A3-FBBF-CD69D64B783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242236" y="5842979"/>
            <a:ext cx="1949764" cy="1008969"/>
          </a:xfrm>
          <a:prstGeom prst="rect">
            <a:avLst/>
          </a:prstGeom>
          <a:noFill/>
          <a:ln>
            <a:noFill/>
          </a:ln>
        </p:spPr>
      </p:pic>
      <p:pic>
        <p:nvPicPr>
          <p:cNvPr id="4" name="Grafik 3">
            <a:extLst>
              <a:ext uri="{FF2B5EF4-FFF2-40B4-BE49-F238E27FC236}">
                <a16:creationId xmlns:a16="http://schemas.microsoft.com/office/drawing/2014/main" id="{5CFE729A-58B9-CB0A-4378-686FAE06F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9765924" y="6206742"/>
            <a:ext cx="377654" cy="375893"/>
          </a:xfrm>
          <a:prstGeom prst="rect">
            <a:avLst/>
          </a:prstGeom>
          <a:noFill/>
        </p:spPr>
      </p:pic>
    </p:spTree>
    <p:extLst>
      <p:ext uri="{BB962C8B-B14F-4D97-AF65-F5344CB8AC3E}">
        <p14:creationId xmlns:p14="http://schemas.microsoft.com/office/powerpoint/2010/main" val="1922143144"/>
      </p:ext>
    </p:extLst>
  </p:cSld>
  <p:clrMap bg1="lt1" tx1="dk1" bg2="lt2" tx2="dk2" accent1="accent1" accent2="accent2" accent3="accent3" accent4="accent4" accent5="accent5" accent6="accent6" hlink="hlink" folHlink="folHlink"/>
  <p:sldLayoutIdLst>
    <p:sldLayoutId id="2147483878" r:id="rId1"/>
  </p:sldLayoutIdLst>
  <p:hf hdr="0"/>
  <p:txStyles>
    <p:titleStyle>
      <a:lvl1pPr algn="l" defTabSz="914400" rtl="0" eaLnBrk="1" latinLnBrk="0" hangingPunct="1">
        <a:lnSpc>
          <a:spcPts val="2800"/>
        </a:lnSpc>
        <a:spcBef>
          <a:spcPct val="0"/>
        </a:spcBef>
        <a:buNone/>
        <a:defRPr sz="28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400" kern="1200">
          <a:solidFill>
            <a:schemeClr val="tx2"/>
          </a:solidFill>
          <a:latin typeface="+mn-lt"/>
          <a:ea typeface="+mn-ea"/>
          <a:cs typeface="+mn-cs"/>
        </a:defRPr>
      </a:lvl1pPr>
      <a:lvl2pPr marL="495300" indent="-225425" algn="l" defTabSz="914400" rtl="0" eaLnBrk="1" latinLnBrk="0" hangingPunct="1">
        <a:lnSpc>
          <a:spcPct val="90000"/>
        </a:lnSpc>
        <a:spcBef>
          <a:spcPts val="500"/>
        </a:spcBef>
        <a:buClr>
          <a:schemeClr val="tx1"/>
        </a:buClr>
        <a:buSzPct val="100000"/>
        <a:buFont typeface="Symbol" pitchFamily="2" charset="2"/>
        <a:buChar char="-"/>
        <a:tabLst/>
        <a:defRPr sz="2400" kern="1200">
          <a:solidFill>
            <a:schemeClr val="tx2"/>
          </a:solidFill>
          <a:latin typeface="+mn-lt"/>
          <a:ea typeface="+mn-ea"/>
          <a:cs typeface="+mn-cs"/>
        </a:defRPr>
      </a:lvl2pPr>
      <a:lvl3pPr marL="490538" indent="222250" algn="l" defTabSz="914400" rtl="0" eaLnBrk="1" latinLnBrk="0" hangingPunct="1">
        <a:lnSpc>
          <a:spcPct val="90000"/>
        </a:lnSpc>
        <a:spcBef>
          <a:spcPts val="500"/>
        </a:spcBef>
        <a:buFont typeface="Symbol" pitchFamily="2" charset="2"/>
        <a:buChar char="-"/>
        <a:tabLst/>
        <a:defRPr sz="2000" kern="1200">
          <a:solidFill>
            <a:schemeClr val="tx2"/>
          </a:solidFill>
          <a:latin typeface="+mn-lt"/>
          <a:ea typeface="+mn-ea"/>
          <a:cs typeface="+mn-cs"/>
        </a:defRPr>
      </a:lvl3pPr>
      <a:lvl4pPr marL="933450" indent="-212725" algn="l" defTabSz="914400" rtl="0" eaLnBrk="1" latinLnBrk="0" hangingPunct="1">
        <a:lnSpc>
          <a:spcPct val="90000"/>
        </a:lnSpc>
        <a:spcBef>
          <a:spcPts val="500"/>
        </a:spcBef>
        <a:buFont typeface="Symbol" pitchFamily="2" charset="2"/>
        <a:buChar char="-"/>
        <a:tabLst/>
        <a:defRPr sz="1800" kern="1200">
          <a:solidFill>
            <a:schemeClr val="tx2"/>
          </a:solidFill>
          <a:latin typeface="+mn-lt"/>
          <a:ea typeface="+mn-ea"/>
          <a:cs typeface="+mn-cs"/>
        </a:defRPr>
      </a:lvl4pPr>
      <a:lvl5pPr marL="933450" indent="-212725" algn="l" defTabSz="914400" rtl="0" eaLnBrk="1" latinLnBrk="0" hangingPunct="1">
        <a:lnSpc>
          <a:spcPct val="90000"/>
        </a:lnSpc>
        <a:spcBef>
          <a:spcPts val="500"/>
        </a:spcBef>
        <a:buFont typeface="Symbol" pitchFamily="2" charset="2"/>
        <a:buChar char="-"/>
        <a:tabLst/>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257">
          <p15:clr>
            <a:srgbClr val="F26B43"/>
          </p15:clr>
        </p15:guide>
        <p15:guide id="9" pos="5337">
          <p15:clr>
            <a:srgbClr val="A4A3A4"/>
          </p15:clr>
        </p15:guide>
        <p15:guide id="17" orient="horz" pos="4201">
          <p15:clr>
            <a:srgbClr val="9FCC3B"/>
          </p15:clr>
        </p15:guide>
        <p15:guide id="27" orient="horz" pos="3748">
          <p15:clr>
            <a:srgbClr val="F26B43"/>
          </p15:clr>
        </p15:guide>
        <p15:guide id="28" orient="horz" pos="61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68.png"/></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hyperlink" Target="https://www.klimafakten.de/kommunikation/infografik-machen-05-degc-weniger-erderwaermung-wirklich-einen-unterschied" TargetMode="External"/><Relationship Id="rId3" Type="http://schemas.openxmlformats.org/officeDocument/2006/relationships/image" Target="../media/image74.png"/><Relationship Id="rId7"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hyperlink" Target="https://www.stockholmresilience.org/research/planetary-boundaries.html" TargetMode="External"/><Relationship Id="rId5" Type="http://schemas.openxmlformats.org/officeDocument/2006/relationships/image" Target="../media/image75.png"/><Relationship Id="rId4" Type="http://schemas.openxmlformats.org/officeDocument/2006/relationships/hyperlink" Target="https://climateactiontracker.org/global/cat-thermometer/"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showyourstripes.info/" TargetMode="External"/><Relationship Id="rId3" Type="http://schemas.openxmlformats.org/officeDocument/2006/relationships/hyperlink" Target="https://www.wetter.de/cms/showyourstripes-hier-finden-sie-die-klimawandel-barcodes-fuer-alle-16-bundeslaender-4577342.html" TargetMode="External"/><Relationship Id="rId7" Type="http://schemas.openxmlformats.org/officeDocument/2006/relationships/image" Target="../media/image80.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79.png"/><Relationship Id="rId11" Type="http://schemas.openxmlformats.org/officeDocument/2006/relationships/hyperlink" Target="https://svs.gsfc.nasa.gov/5383/" TargetMode="External"/><Relationship Id="rId5" Type="http://schemas.openxmlformats.org/officeDocument/2006/relationships/image" Target="../media/image78.png"/><Relationship Id="rId10" Type="http://schemas.microsoft.com/office/2007/relationships/hdphoto" Target="../media/hdphoto1.wdp"/><Relationship Id="rId4" Type="http://schemas.openxmlformats.org/officeDocument/2006/relationships/image" Target="../media/image77.png"/><Relationship Id="rId9" Type="http://schemas.openxmlformats.org/officeDocument/2006/relationships/image" Target="../media/image81.png"/></Relationships>
</file>

<file path=ppt/slides/_rels/slide1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84.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8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6.png"/><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7.png"/><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8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notesSlide" Target="../notesSlides/notesSlide3.xml"/><Relationship Id="rId16" Type="http://schemas.openxmlformats.org/officeDocument/2006/relationships/image" Target="../media/image52.svg"/><Relationship Id="rId1" Type="http://schemas.openxmlformats.org/officeDocument/2006/relationships/slideLayout" Target="../slideLayouts/slideLayout3.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slides/_rels/slide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1EC76C2-43B2-6C81-6D2C-73E634AA3011}"/>
              </a:ext>
            </a:extLst>
          </p:cNvPr>
          <p:cNvSpPr txBox="1">
            <a:spLocks/>
          </p:cNvSpPr>
          <p:nvPr/>
        </p:nvSpPr>
        <p:spPr>
          <a:xfrm>
            <a:off x="381000" y="1965151"/>
            <a:ext cx="10515600" cy="8812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7ABAA3"/>
                </a:solidFill>
                <a:latin typeface="+mj-lt"/>
                <a:ea typeface="+mj-ea"/>
                <a:cs typeface="+mj-cs"/>
              </a:defRPr>
            </a:lvl1pPr>
          </a:lstStyle>
          <a:p>
            <a:r>
              <a:rPr lang="de-DE" dirty="0"/>
              <a:t>Foliensatz Ziele formulieren</a:t>
            </a:r>
          </a:p>
        </p:txBody>
      </p:sp>
    </p:spTree>
    <p:extLst>
      <p:ext uri="{BB962C8B-B14F-4D97-AF65-F5344CB8AC3E}">
        <p14:creationId xmlns:p14="http://schemas.microsoft.com/office/powerpoint/2010/main" val="415436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9D2B1-C1D5-5AC0-654A-61D509D31B84}"/>
              </a:ext>
            </a:extLst>
          </p:cNvPr>
          <p:cNvSpPr>
            <a:spLocks noGrp="1"/>
          </p:cNvSpPr>
          <p:nvPr>
            <p:ph type="title"/>
          </p:nvPr>
        </p:nvSpPr>
        <p:spPr/>
        <p:txBody>
          <a:bodyPr/>
          <a:lstStyle/>
          <a:p>
            <a:r>
              <a:rPr lang="de-DE" dirty="0"/>
              <a:t>Betrachtungsebene</a:t>
            </a:r>
          </a:p>
        </p:txBody>
      </p:sp>
      <p:sp>
        <p:nvSpPr>
          <p:cNvPr id="3" name="Foliennummernplatzhalter 2">
            <a:extLst>
              <a:ext uri="{FF2B5EF4-FFF2-40B4-BE49-F238E27FC236}">
                <a16:creationId xmlns:a16="http://schemas.microsoft.com/office/drawing/2014/main" id="{BA269D27-35DA-B7A1-5612-85F7725D07E1}"/>
              </a:ext>
            </a:extLst>
          </p:cNvPr>
          <p:cNvSpPr>
            <a:spLocks noGrp="1"/>
          </p:cNvSpPr>
          <p:nvPr>
            <p:ph type="sldNum" sz="quarter" idx="4"/>
          </p:nvPr>
        </p:nvSpPr>
        <p:spPr/>
        <p:txBody>
          <a:bodyPr/>
          <a:lstStyle/>
          <a:p>
            <a:pPr algn="l"/>
            <a:r>
              <a:rPr lang="de-DE">
                <a:solidFill>
                  <a:schemeClr val="tx1"/>
                </a:solidFill>
              </a:rPr>
              <a:t>Seite </a:t>
            </a:r>
            <a:fld id="{116EDF81-E62B-6D4E-87B5-2A3890D58C7C}" type="slidenum">
              <a:rPr lang="de-DE" smtClean="0">
                <a:solidFill>
                  <a:schemeClr val="tx1"/>
                </a:solidFill>
              </a:rPr>
              <a:pPr algn="l"/>
              <a:t>10</a:t>
            </a:fld>
            <a:endParaRPr lang="de-DE" dirty="0">
              <a:solidFill>
                <a:schemeClr val="tx1"/>
              </a:solidFill>
            </a:endParaRPr>
          </a:p>
        </p:txBody>
      </p:sp>
      <p:pic>
        <p:nvPicPr>
          <p:cNvPr id="8" name="Grafik 7">
            <a:extLst>
              <a:ext uri="{FF2B5EF4-FFF2-40B4-BE49-F238E27FC236}">
                <a16:creationId xmlns:a16="http://schemas.microsoft.com/office/drawing/2014/main" id="{16185DDD-992E-7A36-92C7-DB365EF3FD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229" y="1634054"/>
            <a:ext cx="8602235" cy="4505683"/>
          </a:xfrm>
          <a:prstGeom prst="rect">
            <a:avLst/>
          </a:prstGeom>
        </p:spPr>
      </p:pic>
      <p:sp>
        <p:nvSpPr>
          <p:cNvPr id="5" name="Textfeld 4">
            <a:extLst>
              <a:ext uri="{FF2B5EF4-FFF2-40B4-BE49-F238E27FC236}">
                <a16:creationId xmlns:a16="http://schemas.microsoft.com/office/drawing/2014/main" id="{728E9C30-5BCB-E99B-8F2C-0DD7DEA29597}"/>
              </a:ext>
            </a:extLst>
          </p:cNvPr>
          <p:cNvSpPr txBox="1"/>
          <p:nvPr/>
        </p:nvSpPr>
        <p:spPr>
          <a:xfrm>
            <a:off x="1130838" y="1264722"/>
            <a:ext cx="8777884" cy="646331"/>
          </a:xfrm>
          <a:prstGeom prst="rect">
            <a:avLst/>
          </a:prstGeom>
          <a:noFill/>
        </p:spPr>
        <p:txBody>
          <a:bodyPr wrap="square">
            <a:spAutoFit/>
          </a:bodyPr>
          <a:lstStyle/>
          <a:p>
            <a:pPr>
              <a:spcAft>
                <a:spcPts val="1200"/>
              </a:spcAft>
              <a:tabLst>
                <a:tab pos="84138" algn="l"/>
              </a:tabLst>
            </a:pPr>
            <a:r>
              <a:rPr lang="de-DE" b="1" dirty="0">
                <a:solidFill>
                  <a:srgbClr val="17B5E9"/>
                </a:solidFill>
                <a:ea typeface="Droid Sans" panose="020B0606030804020204" pitchFamily="34" charset="0"/>
                <a:cs typeface="Droid Sans" panose="020B0606030804020204" pitchFamily="34" charset="0"/>
              </a:rPr>
              <a:t>Für welche Betrachtungsebene </a:t>
            </a:r>
            <a:br>
              <a:rPr lang="de-DE" b="1" dirty="0">
                <a:solidFill>
                  <a:srgbClr val="17B5E9"/>
                </a:solidFill>
                <a:ea typeface="Droid Sans" panose="020B0606030804020204" pitchFamily="34" charset="0"/>
                <a:cs typeface="Droid Sans" panose="020B0606030804020204" pitchFamily="34" charset="0"/>
              </a:rPr>
            </a:br>
            <a:r>
              <a:rPr lang="de-DE" b="1" dirty="0">
                <a:solidFill>
                  <a:srgbClr val="17B5E9"/>
                </a:solidFill>
                <a:ea typeface="Droid Sans" panose="020B0606030804020204" pitchFamily="34" charset="0"/>
                <a:cs typeface="Droid Sans" panose="020B0606030804020204" pitchFamily="34" charset="0"/>
              </a:rPr>
              <a:t>soll das Ziel erreicht werden?</a:t>
            </a:r>
            <a:endParaRPr lang="de-DE" sz="1800" b="1" dirty="0">
              <a:solidFill>
                <a:srgbClr val="17B5E9"/>
              </a:solidFill>
              <a:ea typeface="Droid Sans" panose="020B0606030804020204" pitchFamily="34" charset="0"/>
              <a:cs typeface="Droid Sans" panose="020B0606030804020204" pitchFamily="34" charset="0"/>
            </a:endParaRPr>
          </a:p>
        </p:txBody>
      </p:sp>
    </p:spTree>
    <p:extLst>
      <p:ext uri="{BB962C8B-B14F-4D97-AF65-F5344CB8AC3E}">
        <p14:creationId xmlns:p14="http://schemas.microsoft.com/office/powerpoint/2010/main" val="2761675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3FBCD5B-7D4B-4F43-CC74-6A0CFE3F06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10" t="19779" r="3063" b="13695"/>
          <a:stretch/>
        </p:blipFill>
        <p:spPr>
          <a:xfrm>
            <a:off x="1948840" y="1119052"/>
            <a:ext cx="9460379" cy="3236912"/>
          </a:xfrm>
          <a:prstGeom prst="rect">
            <a:avLst/>
          </a:prstGeom>
        </p:spPr>
      </p:pic>
      <p:sp>
        <p:nvSpPr>
          <p:cNvPr id="2" name="Titel 1">
            <a:extLst>
              <a:ext uri="{FF2B5EF4-FFF2-40B4-BE49-F238E27FC236}">
                <a16:creationId xmlns:a16="http://schemas.microsoft.com/office/drawing/2014/main" id="{E663CE5F-7879-AAF4-C6F2-E0C4750A269C}"/>
              </a:ext>
            </a:extLst>
          </p:cNvPr>
          <p:cNvSpPr>
            <a:spLocks noGrp="1"/>
          </p:cNvSpPr>
          <p:nvPr>
            <p:ph type="title"/>
          </p:nvPr>
        </p:nvSpPr>
        <p:spPr/>
        <p:txBody>
          <a:bodyPr/>
          <a:lstStyle/>
          <a:p>
            <a:r>
              <a:rPr lang="de-DE" dirty="0"/>
              <a:t>Betrachtungsebene und Bilanzierungsmethodiken</a:t>
            </a:r>
          </a:p>
        </p:txBody>
      </p:sp>
      <p:sp>
        <p:nvSpPr>
          <p:cNvPr id="3" name="Foliennummernplatzhalter 2">
            <a:extLst>
              <a:ext uri="{FF2B5EF4-FFF2-40B4-BE49-F238E27FC236}">
                <a16:creationId xmlns:a16="http://schemas.microsoft.com/office/drawing/2014/main" id="{EBE3E6A4-569A-ED04-CC58-3082E3D4C54C}"/>
              </a:ext>
            </a:extLst>
          </p:cNvPr>
          <p:cNvSpPr>
            <a:spLocks noGrp="1"/>
          </p:cNvSpPr>
          <p:nvPr>
            <p:ph type="sldNum" sz="quarter" idx="4"/>
          </p:nvPr>
        </p:nvSpPr>
        <p:spPr/>
        <p:txBody>
          <a:bodyPr/>
          <a:lstStyle/>
          <a:p>
            <a:pPr algn="l"/>
            <a:r>
              <a:rPr lang="de-DE"/>
              <a:t>Seite </a:t>
            </a:r>
            <a:fld id="{116EDF81-E62B-6D4E-87B5-2A3890D58C7C}" type="slidenum">
              <a:rPr lang="de-DE" smtClean="0"/>
              <a:pPr algn="l"/>
              <a:t>11</a:t>
            </a:fld>
            <a:endParaRPr lang="de-DE" dirty="0"/>
          </a:p>
        </p:txBody>
      </p:sp>
      <p:graphicFrame>
        <p:nvGraphicFramePr>
          <p:cNvPr id="4" name="Tabelle 3">
            <a:extLst>
              <a:ext uri="{FF2B5EF4-FFF2-40B4-BE49-F238E27FC236}">
                <a16:creationId xmlns:a16="http://schemas.microsoft.com/office/drawing/2014/main" id="{6E4181EF-1B28-222C-7964-4C799173369E}"/>
              </a:ext>
            </a:extLst>
          </p:cNvPr>
          <p:cNvGraphicFramePr>
            <a:graphicFrameLocks noGrp="1"/>
          </p:cNvGraphicFramePr>
          <p:nvPr/>
        </p:nvGraphicFramePr>
        <p:xfrm>
          <a:off x="1416050" y="4387063"/>
          <a:ext cx="9792546" cy="2042160"/>
        </p:xfrm>
        <a:graphic>
          <a:graphicData uri="http://schemas.openxmlformats.org/drawingml/2006/table">
            <a:tbl>
              <a:tblPr firstRow="1" bandRow="1">
                <a:tableStyleId>{5C22544A-7EE6-4342-B048-85BDC9FD1C3A}</a:tableStyleId>
              </a:tblPr>
              <a:tblGrid>
                <a:gridCol w="1054434">
                  <a:extLst>
                    <a:ext uri="{9D8B030D-6E8A-4147-A177-3AD203B41FA5}">
                      <a16:colId xmlns:a16="http://schemas.microsoft.com/office/drawing/2014/main" val="1573423719"/>
                    </a:ext>
                  </a:extLst>
                </a:gridCol>
                <a:gridCol w="1203158">
                  <a:extLst>
                    <a:ext uri="{9D8B030D-6E8A-4147-A177-3AD203B41FA5}">
                      <a16:colId xmlns:a16="http://schemas.microsoft.com/office/drawing/2014/main" val="2789726927"/>
                    </a:ext>
                  </a:extLst>
                </a:gridCol>
                <a:gridCol w="1558590">
                  <a:extLst>
                    <a:ext uri="{9D8B030D-6E8A-4147-A177-3AD203B41FA5}">
                      <a16:colId xmlns:a16="http://schemas.microsoft.com/office/drawing/2014/main" val="943739011"/>
                    </a:ext>
                  </a:extLst>
                </a:gridCol>
                <a:gridCol w="1538958">
                  <a:extLst>
                    <a:ext uri="{9D8B030D-6E8A-4147-A177-3AD203B41FA5}">
                      <a16:colId xmlns:a16="http://schemas.microsoft.com/office/drawing/2014/main" val="712734934"/>
                    </a:ext>
                  </a:extLst>
                </a:gridCol>
                <a:gridCol w="1449224">
                  <a:extLst>
                    <a:ext uri="{9D8B030D-6E8A-4147-A177-3AD203B41FA5}">
                      <a16:colId xmlns:a16="http://schemas.microsoft.com/office/drawing/2014/main" val="3332036067"/>
                    </a:ext>
                  </a:extLst>
                </a:gridCol>
                <a:gridCol w="1584000">
                  <a:extLst>
                    <a:ext uri="{9D8B030D-6E8A-4147-A177-3AD203B41FA5}">
                      <a16:colId xmlns:a16="http://schemas.microsoft.com/office/drawing/2014/main" val="2331271430"/>
                    </a:ext>
                  </a:extLst>
                </a:gridCol>
                <a:gridCol w="1404182">
                  <a:extLst>
                    <a:ext uri="{9D8B030D-6E8A-4147-A177-3AD203B41FA5}">
                      <a16:colId xmlns:a16="http://schemas.microsoft.com/office/drawing/2014/main" val="2528626765"/>
                    </a:ext>
                  </a:extLst>
                </a:gridCol>
              </a:tblGrid>
              <a:tr h="0">
                <a:tc>
                  <a:txBody>
                    <a:bodyPr/>
                    <a:lstStyle/>
                    <a:p>
                      <a:r>
                        <a:rPr lang="de-DE" sz="1000" b="1" dirty="0">
                          <a:solidFill>
                            <a:schemeClr val="bg1">
                              <a:lumMod val="50000"/>
                            </a:schemeClr>
                          </a:solidFill>
                        </a:rPr>
                        <a:t>Ebene: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1" dirty="0">
                          <a:solidFill>
                            <a:srgbClr val="2A2E3B"/>
                          </a:solidFill>
                        </a:rPr>
                        <a:t>Mitarbeitende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1" dirty="0">
                          <a:solidFill>
                            <a:srgbClr val="2A2E3B"/>
                          </a:solidFill>
                        </a:rPr>
                        <a:t>Städtische Gebäude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1" dirty="0">
                          <a:solidFill>
                            <a:srgbClr val="2A2E3B"/>
                          </a:solidFill>
                        </a:rPr>
                        <a:t>Kernverwaltung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1" dirty="0">
                          <a:solidFill>
                            <a:srgbClr val="2A2E3B"/>
                          </a:solidFill>
                        </a:rPr>
                        <a:t>Konzern „Stadt“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1" dirty="0">
                          <a:solidFill>
                            <a:srgbClr val="2A2E3B"/>
                          </a:solidFill>
                        </a:rPr>
                        <a:t>Gesamtstadt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1" dirty="0">
                          <a:solidFill>
                            <a:srgbClr val="2A2E3B"/>
                          </a:solidFill>
                        </a:rPr>
                        <a:t>Deutschland</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630447"/>
                  </a:ext>
                </a:extLst>
              </a:tr>
              <a:tr h="370840">
                <a:tc>
                  <a:txBody>
                    <a:bodyPr/>
                    <a:lstStyle/>
                    <a:p>
                      <a:r>
                        <a:rPr lang="de-DE" sz="1000" b="0" dirty="0">
                          <a:solidFill>
                            <a:schemeClr val="bg1">
                              <a:lumMod val="50000"/>
                            </a:schemeClr>
                          </a:solidFill>
                        </a:rPr>
                        <a:t>THG-Neutralität bis:</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keine Festlegung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2030</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2030</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ggf. analog Verwaltung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2040</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2045</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9367725"/>
                  </a:ext>
                </a:extLst>
              </a:tr>
              <a:tr h="0">
                <a:tc>
                  <a:txBody>
                    <a:bodyPr/>
                    <a:lstStyle/>
                    <a:p>
                      <a:r>
                        <a:rPr lang="de-DE" sz="1000" b="0" dirty="0">
                          <a:solidFill>
                            <a:schemeClr val="bg1">
                              <a:lumMod val="50000"/>
                            </a:schemeClr>
                          </a:solidFill>
                        </a:rPr>
                        <a:t>Billanzierungs-</a:t>
                      </a:r>
                      <a:br>
                        <a:rPr lang="de-DE" sz="1000" b="0" dirty="0">
                          <a:solidFill>
                            <a:schemeClr val="bg1">
                              <a:lumMod val="50000"/>
                            </a:schemeClr>
                          </a:solidFill>
                        </a:rPr>
                      </a:br>
                      <a:r>
                        <a:rPr lang="de-DE" sz="1000" b="0" dirty="0">
                          <a:solidFill>
                            <a:schemeClr val="bg1">
                              <a:lumMod val="50000"/>
                            </a:schemeClr>
                          </a:solidFill>
                        </a:rPr>
                        <a:t>methode: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Individueller CO</a:t>
                      </a:r>
                      <a:r>
                        <a:rPr lang="de-DE" sz="1000" b="0" baseline="-25000" dirty="0">
                          <a:solidFill>
                            <a:srgbClr val="2A2E3B"/>
                          </a:solidFill>
                        </a:rPr>
                        <a:t>2</a:t>
                      </a:r>
                      <a:r>
                        <a:rPr lang="de-DE" sz="1000" b="0" dirty="0">
                          <a:solidFill>
                            <a:srgbClr val="2A2E3B"/>
                          </a:solidFill>
                        </a:rPr>
                        <a:t>-Fußabdruck</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Energiebericht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GHG Protocol Corporate Standard</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GHG Protocol </a:t>
                      </a:r>
                      <a:br>
                        <a:rPr lang="de-DE" sz="1000" b="0" dirty="0">
                          <a:solidFill>
                            <a:srgbClr val="2A2E3B"/>
                          </a:solidFill>
                        </a:rPr>
                      </a:br>
                      <a:r>
                        <a:rPr lang="de-DE" sz="1000" b="0" dirty="0">
                          <a:solidFill>
                            <a:srgbClr val="2A2E3B"/>
                          </a:solidFill>
                        </a:rPr>
                        <a:t>Corporate Standard</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dirty="0">
                          <a:solidFill>
                            <a:srgbClr val="2A2E3B"/>
                          </a:solidFill>
                        </a:rPr>
                        <a:t>BISKO / </a:t>
                      </a:r>
                      <a:br>
                        <a:rPr lang="de-DE" sz="1000" b="0" dirty="0">
                          <a:solidFill>
                            <a:srgbClr val="2A2E3B"/>
                          </a:solidFill>
                        </a:rPr>
                      </a:br>
                      <a:r>
                        <a:rPr lang="de-DE" sz="1000" b="0" dirty="0">
                          <a:solidFill>
                            <a:srgbClr val="2A2E3B"/>
                          </a:solidFill>
                        </a:rPr>
                        <a:t>GHG Protocol for Cities</a:t>
                      </a:r>
                    </a:p>
                    <a:p>
                      <a:endParaRPr lang="de-DE" sz="1000" b="0" dirty="0">
                        <a:solidFill>
                          <a:srgbClr val="2A2E3B"/>
                        </a:solidFill>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UNFCCC Nationales THG-Inventar</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0604653"/>
                  </a:ext>
                </a:extLst>
              </a:tr>
              <a:tr h="370840">
                <a:tc>
                  <a:txBody>
                    <a:bodyPr/>
                    <a:lstStyle/>
                    <a:p>
                      <a:r>
                        <a:rPr lang="de-DE" sz="1000" b="0" dirty="0">
                          <a:solidFill>
                            <a:schemeClr val="bg1">
                              <a:lumMod val="50000"/>
                            </a:schemeClr>
                          </a:solidFill>
                        </a:rPr>
                        <a:t>Bereiche: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Strom, Wärme, Mobilität, Ernährung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Rathaus, Verwaltung, Schulen, Kitas, Sporthallen, Bäder, Kultur</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Fuhrpark, Lichtsignalanlagen, Straßenbeleuchtung, Beschaffung, Ernährung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Kommunale EVUs, Verkehrsträger, Ver- und Entsorgung, Kliniken, komm. Unternehmen</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Haushalte, Verkehr, Wirtschaft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DE" sz="1000" b="0" dirty="0">
                          <a:solidFill>
                            <a:srgbClr val="2A2E3B"/>
                          </a:solidFill>
                        </a:rPr>
                        <a:t>Energie, Industrie, Landwirtschaft, Landnutzung, Forstwirtschaft, Abfall</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5122599"/>
                  </a:ext>
                </a:extLst>
              </a:tr>
            </a:tbl>
          </a:graphicData>
        </a:graphic>
      </p:graphicFrame>
      <p:sp>
        <p:nvSpPr>
          <p:cNvPr id="5" name="Textfeld 4">
            <a:extLst>
              <a:ext uri="{FF2B5EF4-FFF2-40B4-BE49-F238E27FC236}">
                <a16:creationId xmlns:a16="http://schemas.microsoft.com/office/drawing/2014/main" id="{EE309604-5FB7-72E3-9EFC-FBDCF86356D4}"/>
              </a:ext>
            </a:extLst>
          </p:cNvPr>
          <p:cNvSpPr txBox="1"/>
          <p:nvPr/>
        </p:nvSpPr>
        <p:spPr>
          <a:xfrm>
            <a:off x="353557" y="1700516"/>
            <a:ext cx="1715021" cy="276999"/>
          </a:xfrm>
          <a:prstGeom prst="rect">
            <a:avLst/>
          </a:prstGeom>
          <a:solidFill>
            <a:srgbClr val="17B5E9"/>
          </a:solidFill>
        </p:spPr>
        <p:txBody>
          <a:bodyPr wrap="square" rtlCol="0">
            <a:spAutoFit/>
          </a:bodyPr>
          <a:lstStyle/>
          <a:p>
            <a:pPr algn="ctr"/>
            <a:r>
              <a:rPr lang="de-DE" sz="1200" dirty="0">
                <a:solidFill>
                  <a:schemeClr val="bg1"/>
                </a:solidFill>
              </a:rPr>
              <a:t>Begrifflichkeiten Stadt </a:t>
            </a:r>
          </a:p>
        </p:txBody>
      </p:sp>
    </p:spTree>
    <p:extLst>
      <p:ext uri="{BB962C8B-B14F-4D97-AF65-F5344CB8AC3E}">
        <p14:creationId xmlns:p14="http://schemas.microsoft.com/office/powerpoint/2010/main" val="61412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9D2B1-C1D5-5AC0-654A-61D509D31B84}"/>
              </a:ext>
            </a:extLst>
          </p:cNvPr>
          <p:cNvSpPr>
            <a:spLocks noGrp="1"/>
          </p:cNvSpPr>
          <p:nvPr>
            <p:ph type="title"/>
          </p:nvPr>
        </p:nvSpPr>
        <p:spPr/>
        <p:txBody>
          <a:bodyPr/>
          <a:lstStyle/>
          <a:p>
            <a:r>
              <a:rPr lang="de-DE" dirty="0"/>
              <a:t>Gesetze</a:t>
            </a:r>
          </a:p>
        </p:txBody>
      </p:sp>
      <p:sp>
        <p:nvSpPr>
          <p:cNvPr id="3" name="Foliennummernplatzhalter 2">
            <a:extLst>
              <a:ext uri="{FF2B5EF4-FFF2-40B4-BE49-F238E27FC236}">
                <a16:creationId xmlns:a16="http://schemas.microsoft.com/office/drawing/2014/main" id="{BA269D27-35DA-B7A1-5612-85F7725D07E1}"/>
              </a:ext>
            </a:extLst>
          </p:cNvPr>
          <p:cNvSpPr>
            <a:spLocks noGrp="1"/>
          </p:cNvSpPr>
          <p:nvPr>
            <p:ph type="sldNum" sz="quarter" idx="4"/>
          </p:nvPr>
        </p:nvSpPr>
        <p:spPr/>
        <p:txBody>
          <a:bodyPr/>
          <a:lstStyle/>
          <a:p>
            <a:pPr algn="l"/>
            <a:r>
              <a:rPr lang="de-DE">
                <a:solidFill>
                  <a:schemeClr val="tx1"/>
                </a:solidFill>
              </a:rPr>
              <a:t>Seite </a:t>
            </a:r>
            <a:fld id="{116EDF81-E62B-6D4E-87B5-2A3890D58C7C}" type="slidenum">
              <a:rPr lang="de-DE" smtClean="0">
                <a:solidFill>
                  <a:schemeClr val="tx1"/>
                </a:solidFill>
              </a:rPr>
              <a:pPr algn="l"/>
              <a:t>12</a:t>
            </a:fld>
            <a:endParaRPr lang="de-DE" dirty="0">
              <a:solidFill>
                <a:schemeClr val="tx1"/>
              </a:solidFill>
            </a:endParaRPr>
          </a:p>
        </p:txBody>
      </p:sp>
      <p:sp>
        <p:nvSpPr>
          <p:cNvPr id="5" name="Textfeld 4">
            <a:extLst>
              <a:ext uri="{FF2B5EF4-FFF2-40B4-BE49-F238E27FC236}">
                <a16:creationId xmlns:a16="http://schemas.microsoft.com/office/drawing/2014/main" id="{728E9C30-5BCB-E99B-8F2C-0DD7DEA29597}"/>
              </a:ext>
            </a:extLst>
          </p:cNvPr>
          <p:cNvSpPr txBox="1"/>
          <p:nvPr/>
        </p:nvSpPr>
        <p:spPr>
          <a:xfrm>
            <a:off x="1130838" y="1264722"/>
            <a:ext cx="7144482" cy="369332"/>
          </a:xfrm>
          <a:prstGeom prst="rect">
            <a:avLst/>
          </a:prstGeom>
          <a:noFill/>
        </p:spPr>
        <p:txBody>
          <a:bodyPr wrap="square">
            <a:spAutoFit/>
          </a:bodyPr>
          <a:lstStyle/>
          <a:p>
            <a:pPr>
              <a:spcAft>
                <a:spcPts val="1200"/>
              </a:spcAft>
              <a:tabLst>
                <a:tab pos="84138" algn="l"/>
              </a:tabLst>
            </a:pPr>
            <a:r>
              <a:rPr lang="de-DE" b="1" dirty="0">
                <a:solidFill>
                  <a:srgbClr val="17B5E9"/>
                </a:solidFill>
                <a:ea typeface="Droid Sans" panose="020B0606030804020204" pitchFamily="34" charset="0"/>
                <a:cs typeface="Droid Sans" panose="020B0606030804020204" pitchFamily="34" charset="0"/>
              </a:rPr>
              <a:t>Welche Zielorientierungen gehen aus dem Grundgesetz hervor? </a:t>
            </a:r>
            <a:endParaRPr lang="de-DE" sz="1800" b="1" dirty="0">
              <a:solidFill>
                <a:srgbClr val="17B5E9"/>
              </a:solidFill>
              <a:ea typeface="Droid Sans" panose="020B0606030804020204" pitchFamily="34" charset="0"/>
              <a:cs typeface="Droid Sans" panose="020B0606030804020204" pitchFamily="34" charset="0"/>
            </a:endParaRPr>
          </a:p>
        </p:txBody>
      </p:sp>
      <p:pic>
        <p:nvPicPr>
          <p:cNvPr id="17" name="Grafik 16">
            <a:extLst>
              <a:ext uri="{FF2B5EF4-FFF2-40B4-BE49-F238E27FC236}">
                <a16:creationId xmlns:a16="http://schemas.microsoft.com/office/drawing/2014/main" id="{DD2B90D4-A620-F55E-7A4D-0BB85C5823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322" y="2182128"/>
            <a:ext cx="6605348" cy="3625848"/>
          </a:xfrm>
          <a:prstGeom prst="rect">
            <a:avLst/>
          </a:prstGeom>
        </p:spPr>
      </p:pic>
    </p:spTree>
    <p:extLst>
      <p:ext uri="{BB962C8B-B14F-4D97-AF65-F5344CB8AC3E}">
        <p14:creationId xmlns:p14="http://schemas.microsoft.com/office/powerpoint/2010/main" val="4157423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9D2B1-C1D5-5AC0-654A-61D509D31B84}"/>
              </a:ext>
            </a:extLst>
          </p:cNvPr>
          <p:cNvSpPr>
            <a:spLocks noGrp="1"/>
          </p:cNvSpPr>
          <p:nvPr>
            <p:ph type="title"/>
          </p:nvPr>
        </p:nvSpPr>
        <p:spPr>
          <a:xfrm>
            <a:off x="1130838" y="311553"/>
            <a:ext cx="10515600" cy="557139"/>
          </a:xfrm>
        </p:spPr>
        <p:txBody>
          <a:bodyPr/>
          <a:lstStyle/>
          <a:p>
            <a:r>
              <a:rPr lang="de-DE" dirty="0"/>
              <a:t>Gesetze</a:t>
            </a:r>
          </a:p>
        </p:txBody>
      </p:sp>
      <p:sp>
        <p:nvSpPr>
          <p:cNvPr id="3" name="Foliennummernplatzhalter 2">
            <a:extLst>
              <a:ext uri="{FF2B5EF4-FFF2-40B4-BE49-F238E27FC236}">
                <a16:creationId xmlns:a16="http://schemas.microsoft.com/office/drawing/2014/main" id="{BA269D27-35DA-B7A1-5612-85F7725D07E1}"/>
              </a:ext>
            </a:extLst>
          </p:cNvPr>
          <p:cNvSpPr>
            <a:spLocks noGrp="1"/>
          </p:cNvSpPr>
          <p:nvPr>
            <p:ph type="sldNum" sz="quarter" idx="4"/>
          </p:nvPr>
        </p:nvSpPr>
        <p:spPr/>
        <p:txBody>
          <a:bodyPr/>
          <a:lstStyle/>
          <a:p>
            <a:pPr algn="l"/>
            <a:r>
              <a:rPr lang="de-DE">
                <a:solidFill>
                  <a:schemeClr val="tx1"/>
                </a:solidFill>
              </a:rPr>
              <a:t>Seite </a:t>
            </a:r>
            <a:fld id="{116EDF81-E62B-6D4E-87B5-2A3890D58C7C}" type="slidenum">
              <a:rPr lang="de-DE" smtClean="0">
                <a:solidFill>
                  <a:schemeClr val="tx1"/>
                </a:solidFill>
              </a:rPr>
              <a:pPr algn="l"/>
              <a:t>13</a:t>
            </a:fld>
            <a:endParaRPr lang="de-DE" dirty="0">
              <a:solidFill>
                <a:schemeClr val="tx1"/>
              </a:solidFill>
            </a:endParaRPr>
          </a:p>
        </p:txBody>
      </p:sp>
      <p:sp>
        <p:nvSpPr>
          <p:cNvPr id="5" name="Textfeld 4">
            <a:extLst>
              <a:ext uri="{FF2B5EF4-FFF2-40B4-BE49-F238E27FC236}">
                <a16:creationId xmlns:a16="http://schemas.microsoft.com/office/drawing/2014/main" id="{728E9C30-5BCB-E99B-8F2C-0DD7DEA29597}"/>
              </a:ext>
            </a:extLst>
          </p:cNvPr>
          <p:cNvSpPr txBox="1"/>
          <p:nvPr/>
        </p:nvSpPr>
        <p:spPr>
          <a:xfrm>
            <a:off x="1130838" y="1264722"/>
            <a:ext cx="2450562" cy="646331"/>
          </a:xfrm>
          <a:prstGeom prst="rect">
            <a:avLst/>
          </a:prstGeom>
          <a:noFill/>
        </p:spPr>
        <p:txBody>
          <a:bodyPr wrap="square">
            <a:spAutoFit/>
          </a:bodyPr>
          <a:lstStyle/>
          <a:p>
            <a:pPr>
              <a:spcAft>
                <a:spcPts val="1200"/>
              </a:spcAft>
              <a:tabLst>
                <a:tab pos="84138" algn="l"/>
              </a:tabLst>
            </a:pPr>
            <a:r>
              <a:rPr lang="de-DE" b="1" dirty="0">
                <a:solidFill>
                  <a:srgbClr val="17B5E9"/>
                </a:solidFill>
                <a:ea typeface="Droid Sans" panose="020B0606030804020204" pitchFamily="34" charset="0"/>
                <a:cs typeface="Droid Sans" panose="020B0606030804020204" pitchFamily="34" charset="0"/>
              </a:rPr>
              <a:t>Welche Zielkaskade gibt es? </a:t>
            </a:r>
            <a:endParaRPr lang="de-DE" sz="1800" b="1" dirty="0">
              <a:solidFill>
                <a:srgbClr val="17B5E9"/>
              </a:solidFill>
              <a:ea typeface="Droid Sans" panose="020B0606030804020204" pitchFamily="34" charset="0"/>
              <a:cs typeface="Droid Sans" panose="020B0606030804020204" pitchFamily="34" charset="0"/>
            </a:endParaRPr>
          </a:p>
        </p:txBody>
      </p:sp>
      <p:sp>
        <p:nvSpPr>
          <p:cNvPr id="4" name="Textfeld 3">
            <a:extLst>
              <a:ext uri="{FF2B5EF4-FFF2-40B4-BE49-F238E27FC236}">
                <a16:creationId xmlns:a16="http://schemas.microsoft.com/office/drawing/2014/main" id="{947A500C-2982-6533-2F1A-ED2160024060}"/>
              </a:ext>
            </a:extLst>
          </p:cNvPr>
          <p:cNvSpPr txBox="1"/>
          <p:nvPr/>
        </p:nvSpPr>
        <p:spPr>
          <a:xfrm>
            <a:off x="1378109" y="5291976"/>
            <a:ext cx="8080795" cy="769441"/>
          </a:xfrm>
          <a:prstGeom prst="rect">
            <a:avLst/>
          </a:prstGeom>
          <a:noFill/>
        </p:spPr>
        <p:txBody>
          <a:bodyPr wrap="square" lIns="0" tIns="0" rIns="0" bIns="0" rtlCol="0" anchor="t">
            <a:spAutoFit/>
          </a:bodyPr>
          <a:lstStyle/>
          <a:p>
            <a:pPr algn="l"/>
            <a:r>
              <a:rPr lang="de-DE" b="1" dirty="0">
                <a:solidFill>
                  <a:srgbClr val="F8692B"/>
                </a:solidFill>
              </a:rPr>
              <a:t>Kommunale Ebene: eigene Ziele und konkrete Pflichten</a:t>
            </a:r>
            <a:br>
              <a:rPr lang="de-DE" sz="1600" b="1" dirty="0">
                <a:solidFill>
                  <a:srgbClr val="F8692B"/>
                </a:solidFill>
              </a:rPr>
            </a:br>
            <a:r>
              <a:rPr lang="de-DE" sz="1600" dirty="0"/>
              <a:t>Unterschiedliche Zielsetzungen auf Gesamtkommunen- und Verwaltungsebene, </a:t>
            </a:r>
            <a:br>
              <a:rPr lang="de-DE" sz="1600" dirty="0"/>
            </a:br>
            <a:r>
              <a:rPr lang="de-DE" sz="1600" dirty="0"/>
              <a:t>Orientierung an Landesebene, diverse konkrete Pflichten</a:t>
            </a:r>
          </a:p>
        </p:txBody>
      </p:sp>
      <p:sp>
        <p:nvSpPr>
          <p:cNvPr id="6" name="Textfeld 5">
            <a:extLst>
              <a:ext uri="{FF2B5EF4-FFF2-40B4-BE49-F238E27FC236}">
                <a16:creationId xmlns:a16="http://schemas.microsoft.com/office/drawing/2014/main" id="{A4725415-4A9E-B713-62DF-BC4F146E8BC8}"/>
              </a:ext>
            </a:extLst>
          </p:cNvPr>
          <p:cNvSpPr txBox="1"/>
          <p:nvPr/>
        </p:nvSpPr>
        <p:spPr>
          <a:xfrm>
            <a:off x="4891766" y="1310244"/>
            <a:ext cx="5425713" cy="769441"/>
          </a:xfrm>
          <a:prstGeom prst="rect">
            <a:avLst/>
          </a:prstGeom>
          <a:noFill/>
        </p:spPr>
        <p:txBody>
          <a:bodyPr wrap="square" lIns="0" tIns="0" rIns="0" bIns="0" rtlCol="0">
            <a:spAutoFit/>
          </a:bodyPr>
          <a:lstStyle/>
          <a:p>
            <a:pPr algn="l"/>
            <a:r>
              <a:rPr lang="de-DE" b="1" dirty="0">
                <a:solidFill>
                  <a:srgbClr val="98C11E"/>
                </a:solidFill>
              </a:rPr>
              <a:t>International: Pariser UN-Klimaabkommen 2015</a:t>
            </a:r>
            <a:br>
              <a:rPr lang="de-DE" sz="1600" b="1" dirty="0">
                <a:solidFill>
                  <a:srgbClr val="98C11E"/>
                </a:solidFill>
              </a:rPr>
            </a:br>
            <a:r>
              <a:rPr lang="de-DE" sz="1600" dirty="0"/>
              <a:t>Begrenzung der menschengemachten globalen Erderwärmung auf deutlich unter 2°C, völkerrechtlich bindend</a:t>
            </a:r>
          </a:p>
        </p:txBody>
      </p:sp>
      <p:sp>
        <p:nvSpPr>
          <p:cNvPr id="7" name="Textfeld 6">
            <a:extLst>
              <a:ext uri="{FF2B5EF4-FFF2-40B4-BE49-F238E27FC236}">
                <a16:creationId xmlns:a16="http://schemas.microsoft.com/office/drawing/2014/main" id="{D3DC2A5E-121C-261A-5498-922972F08354}"/>
              </a:ext>
            </a:extLst>
          </p:cNvPr>
          <p:cNvSpPr txBox="1"/>
          <p:nvPr/>
        </p:nvSpPr>
        <p:spPr>
          <a:xfrm>
            <a:off x="4008438" y="2165259"/>
            <a:ext cx="6444000" cy="769441"/>
          </a:xfrm>
          <a:prstGeom prst="rect">
            <a:avLst/>
          </a:prstGeom>
          <a:noFill/>
        </p:spPr>
        <p:txBody>
          <a:bodyPr wrap="square" lIns="0" tIns="0" rIns="0" bIns="0" rtlCol="0">
            <a:spAutoFit/>
          </a:bodyPr>
          <a:lstStyle/>
          <a:p>
            <a:pPr algn="l"/>
            <a:r>
              <a:rPr lang="de-DE" b="1" dirty="0">
                <a:solidFill>
                  <a:srgbClr val="17B5E9"/>
                </a:solidFill>
              </a:rPr>
              <a:t>Europa: EU Green Deal 2020</a:t>
            </a:r>
            <a:br>
              <a:rPr lang="de-DE" b="1" dirty="0"/>
            </a:br>
            <a:r>
              <a:rPr lang="de-DE" sz="1600" dirty="0"/>
              <a:t>Senkung der Netto-Treibhausgasemissionen bis 2030 um mind. 55% gegenüber 1990, Klimaneutralität 2050</a:t>
            </a:r>
          </a:p>
        </p:txBody>
      </p:sp>
      <p:sp>
        <p:nvSpPr>
          <p:cNvPr id="8" name="Textfeld 7">
            <a:extLst>
              <a:ext uri="{FF2B5EF4-FFF2-40B4-BE49-F238E27FC236}">
                <a16:creationId xmlns:a16="http://schemas.microsoft.com/office/drawing/2014/main" id="{00B1734B-5AD2-EA29-AD20-0090FD6CD8A2}"/>
              </a:ext>
            </a:extLst>
          </p:cNvPr>
          <p:cNvSpPr txBox="1"/>
          <p:nvPr/>
        </p:nvSpPr>
        <p:spPr>
          <a:xfrm>
            <a:off x="3179763" y="3141679"/>
            <a:ext cx="6809740" cy="1015663"/>
          </a:xfrm>
          <a:prstGeom prst="rect">
            <a:avLst/>
          </a:prstGeom>
          <a:noFill/>
        </p:spPr>
        <p:txBody>
          <a:bodyPr wrap="square" lIns="0" tIns="0" rIns="0" bIns="0" rtlCol="0">
            <a:spAutoFit/>
          </a:bodyPr>
          <a:lstStyle/>
          <a:p>
            <a:pPr algn="l"/>
            <a:r>
              <a:rPr lang="de-DE" b="1" dirty="0">
                <a:solidFill>
                  <a:srgbClr val="398891"/>
                </a:solidFill>
              </a:rPr>
              <a:t>National: Bundes-Klimaschutzgesetz</a:t>
            </a:r>
          </a:p>
          <a:p>
            <a:pPr algn="l"/>
            <a:r>
              <a:rPr lang="de-DE" sz="1600" dirty="0"/>
              <a:t>Festlegung eines THG-Emissionssenkpfades gegenüber 1990</a:t>
            </a:r>
          </a:p>
          <a:p>
            <a:pPr algn="l"/>
            <a:r>
              <a:rPr lang="de-DE" sz="1600" dirty="0"/>
              <a:t>Senkung  der Netto-Treibhausgasemissionen bis 2030 um 65%, bis 2040 </a:t>
            </a:r>
            <a:br>
              <a:rPr lang="de-DE" sz="1600" dirty="0"/>
            </a:br>
            <a:r>
              <a:rPr lang="de-DE" sz="1600" dirty="0"/>
              <a:t>um 88%, 2045 Netto-Treibhausgasneutralität, ab 2050 negative Emissionen</a:t>
            </a:r>
          </a:p>
        </p:txBody>
      </p:sp>
      <p:sp>
        <p:nvSpPr>
          <p:cNvPr id="9" name="Textfeld 8">
            <a:extLst>
              <a:ext uri="{FF2B5EF4-FFF2-40B4-BE49-F238E27FC236}">
                <a16:creationId xmlns:a16="http://schemas.microsoft.com/office/drawing/2014/main" id="{016B3433-18CE-BB84-DD8B-A4DEE927542B}"/>
              </a:ext>
            </a:extLst>
          </p:cNvPr>
          <p:cNvSpPr txBox="1"/>
          <p:nvPr/>
        </p:nvSpPr>
        <p:spPr>
          <a:xfrm>
            <a:off x="2356119" y="4331270"/>
            <a:ext cx="7102785" cy="769441"/>
          </a:xfrm>
          <a:prstGeom prst="rect">
            <a:avLst/>
          </a:prstGeom>
          <a:noFill/>
        </p:spPr>
        <p:txBody>
          <a:bodyPr wrap="square" lIns="0" tIns="0" rIns="0" bIns="0" rtlCol="0">
            <a:spAutoFit/>
          </a:bodyPr>
          <a:lstStyle/>
          <a:p>
            <a:pPr algn="l"/>
            <a:r>
              <a:rPr lang="de-DE" b="1" dirty="0">
                <a:solidFill>
                  <a:srgbClr val="FFC000"/>
                </a:solidFill>
              </a:rPr>
              <a:t>Bundesländer: Landesklimaschutzgesetze oder Vorgaben</a:t>
            </a:r>
          </a:p>
          <a:p>
            <a:pPr algn="l"/>
            <a:r>
              <a:rPr lang="de-DE" sz="1600" dirty="0"/>
              <a:t>Diverse Pfade, Zielsetzungen THG-Neutralität zwischen 2040 und 2050</a:t>
            </a:r>
            <a:br>
              <a:rPr lang="de-DE" sz="1600" dirty="0"/>
            </a:br>
            <a:r>
              <a:rPr lang="de-DE" sz="1600" dirty="0"/>
              <a:t>Zielsetzungen für die Landesverwaltungen THG-Neutralität zwischen 2028 und 2045</a:t>
            </a:r>
          </a:p>
        </p:txBody>
      </p:sp>
    </p:spTree>
    <p:extLst>
      <p:ext uri="{BB962C8B-B14F-4D97-AF65-F5344CB8AC3E}">
        <p14:creationId xmlns:p14="http://schemas.microsoft.com/office/powerpoint/2010/main" val="277200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9D2B1-C1D5-5AC0-654A-61D509D31B84}"/>
              </a:ext>
            </a:extLst>
          </p:cNvPr>
          <p:cNvSpPr>
            <a:spLocks noGrp="1"/>
          </p:cNvSpPr>
          <p:nvPr>
            <p:ph type="title"/>
          </p:nvPr>
        </p:nvSpPr>
        <p:spPr/>
        <p:txBody>
          <a:bodyPr/>
          <a:lstStyle/>
          <a:p>
            <a:r>
              <a:rPr lang="de-DE" dirty="0"/>
              <a:t>Gesetze</a:t>
            </a:r>
          </a:p>
        </p:txBody>
      </p:sp>
      <p:sp>
        <p:nvSpPr>
          <p:cNvPr id="3" name="Foliennummernplatzhalter 2">
            <a:extLst>
              <a:ext uri="{FF2B5EF4-FFF2-40B4-BE49-F238E27FC236}">
                <a16:creationId xmlns:a16="http://schemas.microsoft.com/office/drawing/2014/main" id="{BA269D27-35DA-B7A1-5612-85F7725D07E1}"/>
              </a:ext>
            </a:extLst>
          </p:cNvPr>
          <p:cNvSpPr>
            <a:spLocks noGrp="1"/>
          </p:cNvSpPr>
          <p:nvPr>
            <p:ph type="sldNum" sz="quarter" idx="4"/>
          </p:nvPr>
        </p:nvSpPr>
        <p:spPr/>
        <p:txBody>
          <a:bodyPr/>
          <a:lstStyle/>
          <a:p>
            <a:pPr algn="l"/>
            <a:r>
              <a:rPr lang="de-DE">
                <a:solidFill>
                  <a:schemeClr val="tx1"/>
                </a:solidFill>
              </a:rPr>
              <a:t>Seite </a:t>
            </a:r>
            <a:fld id="{116EDF81-E62B-6D4E-87B5-2A3890D58C7C}" type="slidenum">
              <a:rPr lang="de-DE" smtClean="0">
                <a:solidFill>
                  <a:schemeClr val="tx1"/>
                </a:solidFill>
              </a:rPr>
              <a:pPr algn="l"/>
              <a:t>14</a:t>
            </a:fld>
            <a:endParaRPr lang="de-DE" dirty="0">
              <a:solidFill>
                <a:schemeClr val="tx1"/>
              </a:solidFill>
            </a:endParaRPr>
          </a:p>
        </p:txBody>
      </p:sp>
      <p:sp>
        <p:nvSpPr>
          <p:cNvPr id="5" name="Textfeld 4">
            <a:extLst>
              <a:ext uri="{FF2B5EF4-FFF2-40B4-BE49-F238E27FC236}">
                <a16:creationId xmlns:a16="http://schemas.microsoft.com/office/drawing/2014/main" id="{728E9C30-5BCB-E99B-8F2C-0DD7DEA29597}"/>
              </a:ext>
            </a:extLst>
          </p:cNvPr>
          <p:cNvSpPr txBox="1"/>
          <p:nvPr/>
        </p:nvSpPr>
        <p:spPr>
          <a:xfrm>
            <a:off x="1130838" y="1264722"/>
            <a:ext cx="6094070" cy="646331"/>
          </a:xfrm>
          <a:prstGeom prst="rect">
            <a:avLst/>
          </a:prstGeom>
          <a:noFill/>
        </p:spPr>
        <p:txBody>
          <a:bodyPr wrap="square">
            <a:spAutoFit/>
          </a:bodyPr>
          <a:lstStyle/>
          <a:p>
            <a:pPr>
              <a:spcAft>
                <a:spcPts val="1200"/>
              </a:spcAft>
              <a:tabLst>
                <a:tab pos="84138" algn="l"/>
              </a:tabLst>
            </a:pPr>
            <a:r>
              <a:rPr lang="de-DE" b="1" dirty="0">
                <a:solidFill>
                  <a:srgbClr val="17B5E9"/>
                </a:solidFill>
                <a:ea typeface="Droid Sans" panose="020B0606030804020204" pitchFamily="34" charset="0"/>
                <a:cs typeface="Droid Sans" panose="020B0606030804020204" pitchFamily="34" charset="0"/>
              </a:rPr>
              <a:t>Welche Ziele gibt </a:t>
            </a:r>
            <a:br>
              <a:rPr lang="de-DE" b="1" dirty="0">
                <a:solidFill>
                  <a:srgbClr val="17B5E9"/>
                </a:solidFill>
                <a:ea typeface="Droid Sans" panose="020B0606030804020204" pitchFamily="34" charset="0"/>
                <a:cs typeface="Droid Sans" panose="020B0606030804020204" pitchFamily="34" charset="0"/>
              </a:rPr>
            </a:br>
            <a:r>
              <a:rPr lang="de-DE" b="1" dirty="0">
                <a:solidFill>
                  <a:srgbClr val="17B5E9"/>
                </a:solidFill>
                <a:ea typeface="Droid Sans" panose="020B0606030804020204" pitchFamily="34" charset="0"/>
                <a:cs typeface="Droid Sans" panose="020B0606030804020204" pitchFamily="34" charset="0"/>
              </a:rPr>
              <a:t>es auf Landesebene?</a:t>
            </a:r>
            <a:endParaRPr lang="de-DE" sz="1800" b="1" dirty="0">
              <a:solidFill>
                <a:srgbClr val="17B5E9"/>
              </a:solidFill>
              <a:ea typeface="Droid Sans" panose="020B0606030804020204" pitchFamily="34" charset="0"/>
              <a:cs typeface="Droid Sans" panose="020B0606030804020204" pitchFamily="34" charset="0"/>
            </a:endParaRPr>
          </a:p>
        </p:txBody>
      </p:sp>
      <p:pic>
        <p:nvPicPr>
          <p:cNvPr id="4" name="Grafik 3" descr="Ein Bild, das Text, Karte, Atlas, Erde enthält.&#10;&#10;Automatisch generierte Beschreibung">
            <a:extLst>
              <a:ext uri="{FF2B5EF4-FFF2-40B4-BE49-F238E27FC236}">
                <a16:creationId xmlns:a16="http://schemas.microsoft.com/office/drawing/2014/main" id="{4EFA8CD1-32E2-508D-F156-F3B4DE651E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36437" y="547661"/>
            <a:ext cx="4294209" cy="5808390"/>
          </a:xfrm>
          <a:prstGeom prst="rect">
            <a:avLst/>
          </a:prstGeom>
        </p:spPr>
      </p:pic>
      <p:pic>
        <p:nvPicPr>
          <p:cNvPr id="6" name="Grafik 5" descr="Ein Bild, das Text, Karte, Atlas, Erde enthält.&#10;&#10;Automatisch generierte Beschreibung">
            <a:extLst>
              <a:ext uri="{FF2B5EF4-FFF2-40B4-BE49-F238E27FC236}">
                <a16:creationId xmlns:a16="http://schemas.microsoft.com/office/drawing/2014/main" id="{904CFAA7-1F9C-B30E-0D7C-DDF2A8E46A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0157" y="4291424"/>
            <a:ext cx="2207161" cy="1980585"/>
          </a:xfrm>
          <a:prstGeom prst="rect">
            <a:avLst/>
          </a:prstGeom>
        </p:spPr>
      </p:pic>
    </p:spTree>
    <p:extLst>
      <p:ext uri="{BB962C8B-B14F-4D97-AF65-F5344CB8AC3E}">
        <p14:creationId xmlns:p14="http://schemas.microsoft.com/office/powerpoint/2010/main" val="3673657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6831BDE-59BC-71A5-E3E7-6F92415F9A29}"/>
              </a:ext>
            </a:extLst>
          </p:cNvPr>
          <p:cNvSpPr>
            <a:spLocks noGrp="1"/>
          </p:cNvSpPr>
          <p:nvPr>
            <p:ph type="sldNum" sz="quarter" idx="4"/>
          </p:nvPr>
        </p:nvSpPr>
        <p:spPr/>
        <p:txBody>
          <a:bodyPr/>
          <a:lstStyle/>
          <a:p>
            <a:pPr algn="l"/>
            <a:r>
              <a:rPr lang="de-DE"/>
              <a:t>Seite </a:t>
            </a:r>
            <a:fld id="{116EDF81-E62B-6D4E-87B5-2A3890D58C7C}" type="slidenum">
              <a:rPr lang="de-DE" smtClean="0"/>
              <a:pPr algn="l"/>
              <a:t>15</a:t>
            </a:fld>
            <a:endParaRPr lang="de-DE" dirty="0"/>
          </a:p>
        </p:txBody>
      </p:sp>
      <p:sp>
        <p:nvSpPr>
          <p:cNvPr id="4" name="Titel 1">
            <a:extLst>
              <a:ext uri="{FF2B5EF4-FFF2-40B4-BE49-F238E27FC236}">
                <a16:creationId xmlns:a16="http://schemas.microsoft.com/office/drawing/2014/main" id="{B2C0619D-68FB-CD6F-945A-BA71936E7350}"/>
              </a:ext>
            </a:extLst>
          </p:cNvPr>
          <p:cNvSpPr>
            <a:spLocks noGrp="1"/>
          </p:cNvSpPr>
          <p:nvPr>
            <p:ph type="title"/>
          </p:nvPr>
        </p:nvSpPr>
        <p:spPr>
          <a:xfrm>
            <a:off x="1211068" y="318907"/>
            <a:ext cx="10515600" cy="557139"/>
          </a:xfrm>
        </p:spPr>
        <p:txBody>
          <a:bodyPr/>
          <a:lstStyle/>
          <a:p>
            <a:r>
              <a:rPr lang="de-DE" dirty="0"/>
              <a:t>Gesetze</a:t>
            </a:r>
          </a:p>
        </p:txBody>
      </p:sp>
      <p:sp>
        <p:nvSpPr>
          <p:cNvPr id="5" name="Textfeld 4">
            <a:extLst>
              <a:ext uri="{FF2B5EF4-FFF2-40B4-BE49-F238E27FC236}">
                <a16:creationId xmlns:a16="http://schemas.microsoft.com/office/drawing/2014/main" id="{775425AF-EE53-F332-6B7F-BDBDF08890EF}"/>
              </a:ext>
            </a:extLst>
          </p:cNvPr>
          <p:cNvSpPr txBox="1"/>
          <p:nvPr/>
        </p:nvSpPr>
        <p:spPr>
          <a:xfrm>
            <a:off x="1130838" y="1264722"/>
            <a:ext cx="6094070" cy="646331"/>
          </a:xfrm>
          <a:prstGeom prst="rect">
            <a:avLst/>
          </a:prstGeom>
          <a:noFill/>
        </p:spPr>
        <p:txBody>
          <a:bodyPr wrap="square">
            <a:spAutoFit/>
          </a:bodyPr>
          <a:lstStyle/>
          <a:p>
            <a:pPr>
              <a:spcAft>
                <a:spcPts val="1200"/>
              </a:spcAft>
              <a:tabLst>
                <a:tab pos="84138" algn="l"/>
              </a:tabLst>
            </a:pPr>
            <a:r>
              <a:rPr lang="de-DE" b="1" dirty="0">
                <a:solidFill>
                  <a:srgbClr val="17B5E9"/>
                </a:solidFill>
                <a:ea typeface="Droid Sans" panose="020B0606030804020204" pitchFamily="34" charset="0"/>
                <a:cs typeface="Droid Sans" panose="020B0606030804020204" pitchFamily="34" charset="0"/>
              </a:rPr>
              <a:t>Welche gesetzlichen Ziele haben </a:t>
            </a:r>
            <a:br>
              <a:rPr lang="de-DE" b="1" dirty="0">
                <a:solidFill>
                  <a:srgbClr val="17B5E9"/>
                </a:solidFill>
                <a:ea typeface="Droid Sans" panose="020B0606030804020204" pitchFamily="34" charset="0"/>
                <a:cs typeface="Droid Sans" panose="020B0606030804020204" pitchFamily="34" charset="0"/>
              </a:rPr>
            </a:br>
            <a:r>
              <a:rPr lang="de-DE" b="1" dirty="0">
                <a:solidFill>
                  <a:srgbClr val="17B5E9"/>
                </a:solidFill>
                <a:ea typeface="Droid Sans" panose="020B0606030804020204" pitchFamily="34" charset="0"/>
                <a:cs typeface="Droid Sans" panose="020B0606030804020204" pitchFamily="34" charset="0"/>
              </a:rPr>
              <a:t>Relevanz für die Verwaltung? </a:t>
            </a:r>
            <a:endParaRPr lang="de-DE" sz="1800" b="1" dirty="0">
              <a:solidFill>
                <a:srgbClr val="17B5E9"/>
              </a:solidFill>
              <a:ea typeface="Droid Sans" panose="020B0606030804020204" pitchFamily="34" charset="0"/>
              <a:cs typeface="Droid Sans" panose="020B0606030804020204" pitchFamily="34" charset="0"/>
            </a:endParaRPr>
          </a:p>
        </p:txBody>
      </p:sp>
      <p:graphicFrame>
        <p:nvGraphicFramePr>
          <p:cNvPr id="13" name="Tabelle 2">
            <a:extLst>
              <a:ext uri="{FF2B5EF4-FFF2-40B4-BE49-F238E27FC236}">
                <a16:creationId xmlns:a16="http://schemas.microsoft.com/office/drawing/2014/main" id="{CD3955D2-8084-AFCD-9A6F-0734132086FA}"/>
              </a:ext>
            </a:extLst>
          </p:cNvPr>
          <p:cNvGraphicFramePr/>
          <p:nvPr>
            <p:extLst>
              <p:ext uri="{D42A27DB-BD31-4B8C-83A1-F6EECF244321}">
                <p14:modId xmlns:p14="http://schemas.microsoft.com/office/powerpoint/2010/main" val="3900672168"/>
              </p:ext>
            </p:extLst>
          </p:nvPr>
        </p:nvGraphicFramePr>
        <p:xfrm>
          <a:off x="1387713" y="2663380"/>
          <a:ext cx="10515600" cy="3690240"/>
        </p:xfrm>
        <a:graphic>
          <a:graphicData uri="http://schemas.openxmlformats.org/drawingml/2006/table">
            <a:tbl>
              <a:tblPr/>
              <a:tblGrid>
                <a:gridCol w="21031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2138375">
                  <a:extLst>
                    <a:ext uri="{9D8B030D-6E8A-4147-A177-3AD203B41FA5}">
                      <a16:colId xmlns:a16="http://schemas.microsoft.com/office/drawing/2014/main" val="20002"/>
                    </a:ext>
                  </a:extLst>
                </a:gridCol>
                <a:gridCol w="2067865">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tblGrid>
              <a:tr h="642240">
                <a:tc>
                  <a:txBody>
                    <a:bodyPr/>
                    <a:lstStyle/>
                    <a:p>
                      <a:pPr defTabSz="914400">
                        <a:lnSpc>
                          <a:spcPct val="100000"/>
                        </a:lnSpc>
                      </a:pPr>
                      <a:r>
                        <a:rPr lang="de-DE" sz="1600" b="1" strike="noStrike" spc="-1" dirty="0">
                          <a:solidFill>
                            <a:schemeClr val="lt1">
                              <a:lumMod val="50000"/>
                            </a:schemeClr>
                          </a:solidFill>
                          <a:latin typeface="+mn-lt"/>
                        </a:rPr>
                        <a:t>Übergeordnet</a:t>
                      </a:r>
                      <a:endParaRPr lang="de-DE" sz="1600" b="0" strike="noStrike" spc="-1" dirty="0">
                        <a:solidFill>
                          <a:srgbClr val="000000"/>
                        </a:solidFill>
                        <a:latin typeface="+mn-lt"/>
                      </a:endParaRPr>
                    </a:p>
                  </a:txBody>
                  <a:tcPr>
                    <a:lnL w="12240">
                      <a:noFill/>
                      <a:prstDash val="dot"/>
                    </a:lnL>
                    <a:lnR w="12240">
                      <a:noFill/>
                      <a:prstDash val="dot"/>
                    </a:lnR>
                    <a:lnT w="12240">
                      <a:noFill/>
                      <a:prstDash val="dot"/>
                    </a:lnT>
                    <a:lnB w="12240">
                      <a:noFill/>
                      <a:prstDash val="dot"/>
                    </a:lnB>
                    <a:noFill/>
                  </a:tcPr>
                </a:tc>
                <a:tc>
                  <a:txBody>
                    <a:bodyPr/>
                    <a:lstStyle/>
                    <a:p>
                      <a:pPr defTabSz="914400">
                        <a:lnSpc>
                          <a:spcPct val="100000"/>
                        </a:lnSpc>
                      </a:pPr>
                      <a:r>
                        <a:rPr lang="de-DE" sz="1600" b="1" strike="noStrike" spc="-1" dirty="0">
                          <a:solidFill>
                            <a:schemeClr val="lt1">
                              <a:lumMod val="50000"/>
                            </a:schemeClr>
                          </a:solidFill>
                          <a:latin typeface="+mn-lt"/>
                        </a:rPr>
                        <a:t>Gebäude</a:t>
                      </a:r>
                      <a:endParaRPr lang="de-DE" sz="1600" b="0" strike="noStrike" spc="-1" dirty="0">
                        <a:solidFill>
                          <a:srgbClr val="000000"/>
                        </a:solidFill>
                        <a:latin typeface="+mn-lt"/>
                      </a:endParaRPr>
                    </a:p>
                  </a:txBody>
                  <a:tcPr>
                    <a:lnL w="12240">
                      <a:noFill/>
                      <a:prstDash val="dot"/>
                    </a:lnL>
                    <a:lnR w="12240">
                      <a:noFill/>
                      <a:prstDash val="dot"/>
                    </a:lnR>
                    <a:lnT w="12240">
                      <a:noFill/>
                      <a:prstDash val="dot"/>
                    </a:lnT>
                    <a:lnB w="12240">
                      <a:noFill/>
                      <a:prstDash val="dot"/>
                    </a:lnB>
                    <a:noFill/>
                  </a:tcPr>
                </a:tc>
                <a:tc>
                  <a:txBody>
                    <a:bodyPr/>
                    <a:lstStyle/>
                    <a:p>
                      <a:pPr defTabSz="914400">
                        <a:lnSpc>
                          <a:spcPct val="100000"/>
                        </a:lnSpc>
                      </a:pPr>
                      <a:r>
                        <a:rPr lang="de-DE" sz="1600" b="1" strike="noStrike" spc="-1" dirty="0">
                          <a:solidFill>
                            <a:schemeClr val="lt1">
                              <a:lumMod val="50000"/>
                            </a:schemeClr>
                          </a:solidFill>
                          <a:latin typeface="+mn-lt"/>
                        </a:rPr>
                        <a:t>Energie</a:t>
                      </a:r>
                      <a:endParaRPr lang="de-DE" sz="1600" b="0" strike="noStrike" spc="-1" dirty="0">
                        <a:solidFill>
                          <a:srgbClr val="000000"/>
                        </a:solidFill>
                        <a:latin typeface="+mn-lt"/>
                      </a:endParaRPr>
                    </a:p>
                  </a:txBody>
                  <a:tcPr>
                    <a:lnL w="12240">
                      <a:noFill/>
                      <a:prstDash val="dot"/>
                    </a:lnL>
                    <a:lnR w="12240">
                      <a:noFill/>
                      <a:prstDash val="dot"/>
                    </a:lnR>
                    <a:lnT w="12240">
                      <a:noFill/>
                      <a:prstDash val="dot"/>
                    </a:lnT>
                    <a:lnB w="12240">
                      <a:noFill/>
                      <a:prstDash val="dot"/>
                    </a:lnB>
                    <a:noFill/>
                  </a:tcPr>
                </a:tc>
                <a:tc>
                  <a:txBody>
                    <a:bodyPr/>
                    <a:lstStyle/>
                    <a:p>
                      <a:pPr defTabSz="914400">
                        <a:lnSpc>
                          <a:spcPct val="100000"/>
                        </a:lnSpc>
                      </a:pPr>
                      <a:r>
                        <a:rPr lang="de-DE" sz="1600" b="1" strike="noStrike" spc="-1" dirty="0">
                          <a:solidFill>
                            <a:schemeClr val="lt1">
                              <a:lumMod val="50000"/>
                            </a:schemeClr>
                          </a:solidFill>
                          <a:latin typeface="+mn-lt"/>
                        </a:rPr>
                        <a:t>Fuhrpark</a:t>
                      </a:r>
                      <a:endParaRPr lang="de-DE" sz="1600" b="0" strike="noStrike" spc="-1" dirty="0">
                        <a:solidFill>
                          <a:srgbClr val="000000"/>
                        </a:solidFill>
                        <a:latin typeface="+mn-lt"/>
                      </a:endParaRPr>
                    </a:p>
                  </a:txBody>
                  <a:tcPr>
                    <a:lnL w="12240">
                      <a:noFill/>
                      <a:prstDash val="dot"/>
                    </a:lnL>
                    <a:lnR w="12240">
                      <a:noFill/>
                      <a:prstDash val="dot"/>
                    </a:lnR>
                    <a:lnT w="12240">
                      <a:noFill/>
                      <a:prstDash val="dot"/>
                    </a:lnT>
                    <a:lnB w="12240">
                      <a:noFill/>
                      <a:prstDash val="dot"/>
                    </a:lnB>
                    <a:noFill/>
                  </a:tcPr>
                </a:tc>
                <a:tc>
                  <a:txBody>
                    <a:bodyPr/>
                    <a:lstStyle/>
                    <a:p>
                      <a:pPr defTabSz="914400">
                        <a:lnSpc>
                          <a:spcPct val="100000"/>
                        </a:lnSpc>
                      </a:pPr>
                      <a:r>
                        <a:rPr lang="de-DE" sz="1600" b="1" strike="noStrike" spc="-1" dirty="0">
                          <a:solidFill>
                            <a:schemeClr val="lt1">
                              <a:lumMod val="50000"/>
                            </a:schemeClr>
                          </a:solidFill>
                          <a:latin typeface="+mn-lt"/>
                        </a:rPr>
                        <a:t>Beschaffung</a:t>
                      </a:r>
                      <a:endParaRPr lang="de-DE" sz="1600" b="0" strike="noStrike" spc="-1" dirty="0">
                        <a:solidFill>
                          <a:srgbClr val="000000"/>
                        </a:solidFill>
                        <a:latin typeface="+mn-lt"/>
                      </a:endParaRPr>
                    </a:p>
                  </a:txBody>
                  <a:tcPr>
                    <a:lnL w="12240">
                      <a:noFill/>
                      <a:prstDash val="dot"/>
                    </a:lnL>
                    <a:lnR w="12240">
                      <a:noFill/>
                      <a:prstDash val="dot"/>
                    </a:lnR>
                    <a:lnT w="12240">
                      <a:noFill/>
                      <a:prstDash val="dot"/>
                    </a:lnT>
                    <a:lnB w="12240">
                      <a:noFill/>
                      <a:prstDash val="dot"/>
                    </a:lnB>
                    <a:noFill/>
                  </a:tcPr>
                </a:tc>
                <a:extLst>
                  <a:ext uri="{0D108BD9-81ED-4DB2-BD59-A6C34878D82A}">
                    <a16:rowId xmlns:a16="http://schemas.microsoft.com/office/drawing/2014/main" val="10000"/>
                  </a:ext>
                </a:extLst>
              </a:tr>
              <a:tr h="330120">
                <a:tc>
                  <a:txBody>
                    <a:bodyPr/>
                    <a:lstStyle/>
                    <a:p>
                      <a:pPr marL="179280" indent="-179280" defTabSz="914400">
                        <a:lnSpc>
                          <a:spcPct val="100000"/>
                        </a:lnSpc>
                        <a:buClr>
                          <a:srgbClr val="595959"/>
                        </a:buClr>
                        <a:buFont typeface="Arial"/>
                        <a:buChar char="•"/>
                      </a:pPr>
                      <a:r>
                        <a:rPr lang="de-DE" sz="1400" b="0" strike="noStrike" spc="-1" dirty="0">
                          <a:solidFill>
                            <a:schemeClr val="dk1">
                              <a:lumMod val="65000"/>
                              <a:lumOff val="35000"/>
                            </a:schemeClr>
                          </a:solidFill>
                          <a:latin typeface="+mn-lt"/>
                        </a:rPr>
                        <a:t>KSG: Berücksichtigungs-gebot</a:t>
                      </a:r>
                      <a:endParaRPr lang="de-DE" sz="1400" b="0" strike="noStrike" spc="-1" dirty="0">
                        <a:solidFill>
                          <a:srgbClr val="000000"/>
                        </a:solidFill>
                        <a:latin typeface="+mn-lt"/>
                      </a:endParaRPr>
                    </a:p>
                    <a:p>
                      <a:pPr defTabSz="914400">
                        <a:lnSpc>
                          <a:spcPct val="100000"/>
                        </a:lnSpc>
                      </a:pPr>
                      <a:endParaRPr lang="de-DE" sz="1400" b="0" strike="noStrike" spc="-1" dirty="0">
                        <a:solidFill>
                          <a:srgbClr val="000000"/>
                        </a:solidFill>
                        <a:latin typeface="+mn-lt"/>
                      </a:endParaRPr>
                    </a:p>
                  </a:txBody>
                  <a:tcPr>
                    <a:lnL w="12240">
                      <a:noFill/>
                      <a:prstDash val="dot"/>
                    </a:lnL>
                    <a:lnR w="12240">
                      <a:noFill/>
                      <a:prstDash val="dot"/>
                    </a:lnR>
                    <a:lnT w="12240">
                      <a:noFill/>
                      <a:prstDash val="dot"/>
                    </a:lnT>
                    <a:lnB w="12240">
                      <a:noFill/>
                      <a:prstDash val="dot"/>
                    </a:lnB>
                    <a:noFill/>
                  </a:tcPr>
                </a:tc>
                <a:tc>
                  <a:txBody>
                    <a:bodyPr/>
                    <a:lstStyle/>
                    <a:p>
                      <a:pPr marL="179280" indent="-179280" defTabSz="914400">
                        <a:lnSpc>
                          <a:spcPct val="100000"/>
                        </a:lnSpc>
                        <a:buClr>
                          <a:srgbClr val="595959"/>
                        </a:buClr>
                        <a:buFont typeface="Arial"/>
                        <a:buChar char="•"/>
                      </a:pPr>
                      <a:r>
                        <a:rPr lang="de-DE" sz="1400" b="0" strike="noStrike" spc="-1" dirty="0">
                          <a:solidFill>
                            <a:schemeClr val="dk1">
                              <a:lumMod val="65000"/>
                              <a:lumOff val="35000"/>
                            </a:schemeClr>
                          </a:solidFill>
                          <a:latin typeface="+mn-lt"/>
                        </a:rPr>
                        <a:t>EU-Gebäuderichtlinie . Sanierung „worst first“</a:t>
                      </a:r>
                      <a:endParaRPr lang="de-DE" sz="1400" b="0" strike="noStrike" spc="-1" dirty="0">
                        <a:solidFill>
                          <a:srgbClr val="000000"/>
                        </a:solidFill>
                        <a:latin typeface="+mn-lt"/>
                      </a:endParaRPr>
                    </a:p>
                  </a:txBody>
                  <a:tcPr>
                    <a:lnL w="12240">
                      <a:noFill/>
                      <a:prstDash val="dot"/>
                    </a:lnL>
                    <a:lnR w="12240">
                      <a:noFill/>
                      <a:prstDash val="dot"/>
                    </a:lnR>
                    <a:lnT w="12240">
                      <a:noFill/>
                      <a:prstDash val="dot"/>
                    </a:lnT>
                    <a:lnB w="12240">
                      <a:noFill/>
                      <a:prstDash val="dot"/>
                    </a:lnB>
                    <a:noFill/>
                  </a:tcPr>
                </a:tc>
                <a:tc>
                  <a:txBody>
                    <a:bodyPr/>
                    <a:lstStyle/>
                    <a:p>
                      <a:pPr marL="179280" indent="-179280" defTabSz="914400">
                        <a:lnSpc>
                          <a:spcPct val="100000"/>
                        </a:lnSpc>
                        <a:buClr>
                          <a:srgbClr val="595959"/>
                        </a:buClr>
                        <a:buFont typeface="Arial"/>
                        <a:buChar char="•"/>
                      </a:pPr>
                      <a:r>
                        <a:rPr lang="de-DE" sz="1400" b="0" strike="noStrike" spc="-1" dirty="0">
                          <a:solidFill>
                            <a:schemeClr val="dk1">
                              <a:lumMod val="65000"/>
                              <a:lumOff val="35000"/>
                            </a:schemeClr>
                          </a:solidFill>
                          <a:latin typeface="+mn-lt"/>
                        </a:rPr>
                        <a:t>Wärmeplanungsgesetz: Kommunaler Wärmeplan</a:t>
                      </a:r>
                      <a:endParaRPr lang="de-DE" sz="1400" b="0" strike="noStrike" spc="-1" dirty="0">
                        <a:solidFill>
                          <a:srgbClr val="000000"/>
                        </a:solidFill>
                        <a:latin typeface="+mn-lt"/>
                      </a:endParaRPr>
                    </a:p>
                  </a:txBody>
                  <a:tcPr>
                    <a:lnL w="12240">
                      <a:noFill/>
                      <a:prstDash val="dot"/>
                    </a:lnL>
                    <a:lnR w="12240">
                      <a:noFill/>
                      <a:prstDash val="dot"/>
                    </a:lnR>
                    <a:lnT w="12240">
                      <a:noFill/>
                      <a:prstDash val="dot"/>
                    </a:lnT>
                    <a:lnB w="12240">
                      <a:noFill/>
                      <a:prstDash val="dot"/>
                    </a:lnB>
                    <a:noFill/>
                  </a:tcPr>
                </a:tc>
                <a:tc>
                  <a:txBody>
                    <a:bodyPr/>
                    <a:lstStyle/>
                    <a:p>
                      <a:pPr marL="179280" indent="-179280" defTabSz="914400">
                        <a:lnSpc>
                          <a:spcPct val="100000"/>
                        </a:lnSpc>
                        <a:buClr>
                          <a:srgbClr val="595959"/>
                        </a:buClr>
                        <a:buFont typeface="Arial"/>
                        <a:buChar char="•"/>
                      </a:pPr>
                      <a:r>
                        <a:rPr lang="de-DE" sz="1400" b="0" strike="noStrike" spc="-1" dirty="0">
                          <a:solidFill>
                            <a:schemeClr val="dk1">
                              <a:lumMod val="65000"/>
                              <a:lumOff val="35000"/>
                            </a:schemeClr>
                          </a:solidFill>
                          <a:latin typeface="+mn-lt"/>
                        </a:rPr>
                        <a:t>SaubFahrzeugBeschG: Beschaffungsquoten für saubere Fahrzeuge </a:t>
                      </a:r>
                      <a:endParaRPr lang="de-DE" sz="1400" b="0" strike="noStrike" spc="-1" dirty="0">
                        <a:solidFill>
                          <a:srgbClr val="000000"/>
                        </a:solidFill>
                        <a:latin typeface="+mn-lt"/>
                      </a:endParaRPr>
                    </a:p>
                  </a:txBody>
                  <a:tcPr>
                    <a:lnL w="12240">
                      <a:noFill/>
                      <a:prstDash val="dot"/>
                    </a:lnL>
                    <a:lnR w="12240">
                      <a:noFill/>
                      <a:prstDash val="dot"/>
                    </a:lnR>
                    <a:lnT w="12240">
                      <a:noFill/>
                      <a:prstDash val="dot"/>
                    </a:lnT>
                    <a:lnB w="12240">
                      <a:noFill/>
                      <a:prstDash val="dot"/>
                    </a:lnB>
                    <a:noFill/>
                  </a:tcPr>
                </a:tc>
                <a:tc>
                  <a:txBody>
                    <a:bodyPr/>
                    <a:lstStyle/>
                    <a:p>
                      <a:pPr marL="179280" indent="-179280" defTabSz="914400">
                        <a:lnSpc>
                          <a:spcPct val="100000"/>
                        </a:lnSpc>
                        <a:buClr>
                          <a:srgbClr val="595959"/>
                        </a:buClr>
                        <a:buFont typeface="Arial"/>
                        <a:buChar char="•"/>
                      </a:pPr>
                      <a:r>
                        <a:rPr lang="de-DE" sz="1400" b="0" strike="noStrike" spc="-1" dirty="0">
                          <a:solidFill>
                            <a:schemeClr val="dk1">
                              <a:lumMod val="65000"/>
                              <a:lumOff val="35000"/>
                            </a:schemeClr>
                          </a:solidFill>
                          <a:latin typeface="+mn-lt"/>
                        </a:rPr>
                        <a:t>KrWG: Umweltverträg-iche Produkte</a:t>
                      </a:r>
                      <a:endParaRPr lang="de-DE" sz="1400" b="0" strike="noStrike" spc="-1" dirty="0">
                        <a:solidFill>
                          <a:srgbClr val="000000"/>
                        </a:solidFill>
                        <a:latin typeface="+mn-lt"/>
                      </a:endParaRPr>
                    </a:p>
                  </a:txBody>
                  <a:tcPr>
                    <a:lnL w="12240">
                      <a:noFill/>
                      <a:prstDash val="dot"/>
                    </a:lnL>
                    <a:lnR w="12240">
                      <a:noFill/>
                      <a:prstDash val="dot"/>
                    </a:lnR>
                    <a:lnT w="12240">
                      <a:noFill/>
                      <a:prstDash val="dot"/>
                    </a:lnT>
                    <a:lnB w="12240">
                      <a:noFill/>
                      <a:prstDash val="dot"/>
                    </a:lnB>
                    <a:noFill/>
                  </a:tcPr>
                </a:tc>
                <a:extLst>
                  <a:ext uri="{0D108BD9-81ED-4DB2-BD59-A6C34878D82A}">
                    <a16:rowId xmlns:a16="http://schemas.microsoft.com/office/drawing/2014/main" val="10001"/>
                  </a:ext>
                </a:extLst>
              </a:tr>
              <a:tr h="0">
                <a:tc>
                  <a:txBody>
                    <a:bodyPr/>
                    <a:lstStyle/>
                    <a:p>
                      <a:pPr marL="179280" indent="-179280" defTabSz="914400">
                        <a:lnSpc>
                          <a:spcPct val="100000"/>
                        </a:lnSpc>
                        <a:buClr>
                          <a:srgbClr val="595959"/>
                        </a:buClr>
                        <a:buFont typeface="Arial"/>
                        <a:buChar char="•"/>
                      </a:pPr>
                      <a:r>
                        <a:rPr lang="de-DE" sz="1400" b="0" strike="noStrike" spc="-1">
                          <a:solidFill>
                            <a:schemeClr val="dk1">
                              <a:lumMod val="65000"/>
                              <a:lumOff val="35000"/>
                            </a:schemeClr>
                          </a:solidFill>
                          <a:latin typeface="+mn-lt"/>
                        </a:rPr>
                        <a:t>Landesgesetze: Vorbildfunktion &amp;  Zieljahre</a:t>
                      </a:r>
                      <a:endParaRPr lang="de-DE" sz="1400" b="0" strike="noStrike" spc="-1">
                        <a:solidFill>
                          <a:srgbClr val="000000"/>
                        </a:solidFill>
                        <a:latin typeface="+mn-lt"/>
                      </a:endParaRPr>
                    </a:p>
                  </a:txBody>
                  <a:tcPr>
                    <a:lnL w="12240">
                      <a:noFill/>
                      <a:prstDash val="dot"/>
                    </a:lnL>
                    <a:lnR w="12240">
                      <a:noFill/>
                      <a:prstDash val="dot"/>
                    </a:lnR>
                    <a:lnT w="12240">
                      <a:noFill/>
                      <a:prstDash val="dot"/>
                    </a:lnT>
                    <a:lnB w="12240">
                      <a:noFill/>
                      <a:prstDash val="dot"/>
                    </a:lnB>
                    <a:noFill/>
                  </a:tcPr>
                </a:tc>
                <a:tc>
                  <a:txBody>
                    <a:bodyPr/>
                    <a:lstStyle/>
                    <a:p>
                      <a:pPr marL="179280" indent="-179280" defTabSz="914400">
                        <a:lnSpc>
                          <a:spcPct val="100000"/>
                        </a:lnSpc>
                        <a:buClr>
                          <a:srgbClr val="595959"/>
                        </a:buClr>
                        <a:buFont typeface="Arial"/>
                        <a:buChar char="•"/>
                      </a:pPr>
                      <a:r>
                        <a:rPr lang="de-DE" sz="1400" b="0" strike="noStrike" spc="-1" dirty="0">
                          <a:solidFill>
                            <a:schemeClr val="dk1">
                              <a:lumMod val="65000"/>
                              <a:lumOff val="35000"/>
                            </a:schemeClr>
                          </a:solidFill>
                          <a:latin typeface="+mn-lt"/>
                        </a:rPr>
                        <a:t>GEG: Neubau 55 % weniger Energie als Referenzgebäude</a:t>
                      </a:r>
                      <a:endParaRPr lang="de-DE" sz="1400" b="0" strike="noStrike" spc="-1" dirty="0">
                        <a:solidFill>
                          <a:srgbClr val="000000"/>
                        </a:solidFill>
                        <a:latin typeface="+mn-lt"/>
                      </a:endParaRPr>
                    </a:p>
                  </a:txBody>
                  <a:tcPr>
                    <a:lnL w="12240">
                      <a:noFill/>
                      <a:prstDash val="dot"/>
                    </a:lnL>
                    <a:lnR w="12240">
                      <a:noFill/>
                      <a:prstDash val="dot"/>
                    </a:lnR>
                    <a:lnT w="12240">
                      <a:noFill/>
                      <a:prstDash val="dot"/>
                    </a:lnT>
                    <a:lnB w="12240">
                      <a:noFill/>
                      <a:prstDash val="dot"/>
                    </a:lnB>
                    <a:noFill/>
                  </a:tcPr>
                </a:tc>
                <a:tc>
                  <a:txBody>
                    <a:bodyPr/>
                    <a:lstStyle/>
                    <a:p>
                      <a:pPr marL="179280" indent="-179280" defTabSz="914400">
                        <a:lnSpc>
                          <a:spcPct val="100000"/>
                        </a:lnSpc>
                        <a:buClr>
                          <a:srgbClr val="595959"/>
                        </a:buClr>
                        <a:buFont typeface="Arial"/>
                        <a:buChar char="•"/>
                      </a:pPr>
                      <a:r>
                        <a:rPr lang="de-DE" sz="1400" b="0" strike="noStrike" spc="-1" dirty="0">
                          <a:solidFill>
                            <a:schemeClr val="dk1">
                              <a:lumMod val="65000"/>
                              <a:lumOff val="35000"/>
                            </a:schemeClr>
                          </a:solidFill>
                          <a:latin typeface="+mn-lt"/>
                        </a:rPr>
                        <a:t>EnEfG: 2 % weniger Verbrauch pro Jahr, Energiemanagement</a:t>
                      </a:r>
                      <a:endParaRPr lang="de-DE" sz="1400" b="0" strike="noStrike" spc="-1" dirty="0">
                        <a:solidFill>
                          <a:srgbClr val="000000"/>
                        </a:solidFill>
                        <a:latin typeface="+mn-lt"/>
                      </a:endParaRPr>
                    </a:p>
                    <a:p>
                      <a:pPr defTabSz="914400">
                        <a:lnSpc>
                          <a:spcPct val="100000"/>
                        </a:lnSpc>
                      </a:pPr>
                      <a:endParaRPr lang="de-DE" sz="1400" b="0" strike="noStrike" spc="-1" dirty="0">
                        <a:solidFill>
                          <a:srgbClr val="000000"/>
                        </a:solidFill>
                        <a:latin typeface="+mn-lt"/>
                      </a:endParaRPr>
                    </a:p>
                  </a:txBody>
                  <a:tcPr>
                    <a:lnL w="12240">
                      <a:noFill/>
                      <a:prstDash val="dot"/>
                    </a:lnL>
                    <a:lnR w="12240">
                      <a:noFill/>
                      <a:prstDash val="dot"/>
                    </a:lnR>
                    <a:lnT w="12240">
                      <a:noFill/>
                      <a:prstDash val="dot"/>
                    </a:lnT>
                    <a:lnB w="12240">
                      <a:noFill/>
                      <a:prstDash val="dot"/>
                    </a:lnB>
                    <a:noFill/>
                  </a:tcPr>
                </a:tc>
                <a:tc>
                  <a:txBody>
                    <a:bodyPr/>
                    <a:lstStyle/>
                    <a:p>
                      <a:pPr>
                        <a:lnSpc>
                          <a:spcPct val="100000"/>
                        </a:lnSpc>
                      </a:pPr>
                      <a:endParaRPr lang="de-DE" sz="1400" b="0" strike="noStrike" spc="-1">
                        <a:solidFill>
                          <a:schemeClr val="dk1">
                            <a:lumMod val="65000"/>
                            <a:lumOff val="35000"/>
                          </a:schemeClr>
                        </a:solidFill>
                        <a:latin typeface="+mn-lt"/>
                      </a:endParaRPr>
                    </a:p>
                  </a:txBody>
                  <a:tcPr>
                    <a:lnL w="12240">
                      <a:noFill/>
                      <a:prstDash val="dot"/>
                    </a:lnL>
                    <a:lnR w="12240">
                      <a:noFill/>
                      <a:prstDash val="dot"/>
                    </a:lnR>
                    <a:lnT w="12240">
                      <a:noFill/>
                      <a:prstDash val="dot"/>
                    </a:lnT>
                    <a:lnB w="12240">
                      <a:noFill/>
                      <a:prstDash val="dot"/>
                    </a:lnB>
                    <a:noFill/>
                  </a:tcPr>
                </a:tc>
                <a:tc>
                  <a:txBody>
                    <a:bodyPr/>
                    <a:lstStyle/>
                    <a:p>
                      <a:pPr marL="179280" indent="-179280" defTabSz="914400">
                        <a:lnSpc>
                          <a:spcPct val="100000"/>
                        </a:lnSpc>
                        <a:buClr>
                          <a:srgbClr val="595959"/>
                        </a:buClr>
                        <a:buFont typeface="Arial"/>
                        <a:buChar char="•"/>
                      </a:pPr>
                      <a:r>
                        <a:rPr lang="de-DE" sz="1400" b="0" strike="noStrike" spc="-1" dirty="0">
                          <a:solidFill>
                            <a:schemeClr val="dk1">
                              <a:lumMod val="65000"/>
                              <a:lumOff val="35000"/>
                            </a:schemeClr>
                          </a:solidFill>
                          <a:latin typeface="+mn-lt"/>
                        </a:rPr>
                        <a:t>AVV Klima / Landesvorschriften: Berücksichtigung ökologischer Kriterien</a:t>
                      </a:r>
                      <a:endParaRPr lang="de-DE" sz="1400" b="0" strike="noStrike" spc="-1" dirty="0">
                        <a:solidFill>
                          <a:srgbClr val="000000"/>
                        </a:solidFill>
                        <a:latin typeface="+mn-lt"/>
                      </a:endParaRPr>
                    </a:p>
                    <a:p>
                      <a:pPr defTabSz="914400">
                        <a:lnSpc>
                          <a:spcPct val="100000"/>
                        </a:lnSpc>
                        <a:tabLst>
                          <a:tab pos="0" algn="l"/>
                        </a:tabLst>
                      </a:pPr>
                      <a:endParaRPr lang="de-DE" sz="1400" b="0" strike="noStrike" spc="-1" dirty="0">
                        <a:solidFill>
                          <a:srgbClr val="000000"/>
                        </a:solidFill>
                        <a:latin typeface="+mn-lt"/>
                      </a:endParaRPr>
                    </a:p>
                  </a:txBody>
                  <a:tcPr>
                    <a:lnL w="12240">
                      <a:noFill/>
                      <a:prstDash val="dot"/>
                    </a:lnL>
                    <a:lnR w="12240">
                      <a:noFill/>
                      <a:prstDash val="dot"/>
                    </a:lnR>
                    <a:lnT w="12240">
                      <a:noFill/>
                      <a:prstDash val="dot"/>
                    </a:lnT>
                    <a:lnB w="12240">
                      <a:noFill/>
                      <a:prstDash val="dot"/>
                    </a:lnB>
                    <a:noFill/>
                  </a:tcPr>
                </a:tc>
                <a:extLst>
                  <a:ext uri="{0D108BD9-81ED-4DB2-BD59-A6C34878D82A}">
                    <a16:rowId xmlns:a16="http://schemas.microsoft.com/office/drawing/2014/main" val="10002"/>
                  </a:ext>
                </a:extLst>
              </a:tr>
              <a:tr h="274320">
                <a:tc>
                  <a:txBody>
                    <a:bodyPr/>
                    <a:lstStyle/>
                    <a:p>
                      <a:pPr>
                        <a:lnSpc>
                          <a:spcPct val="100000"/>
                        </a:lnSpc>
                      </a:pPr>
                      <a:endParaRPr lang="de-DE" sz="1400" b="0" strike="noStrike" spc="-1" dirty="0">
                        <a:solidFill>
                          <a:schemeClr val="dk1">
                            <a:lumMod val="65000"/>
                            <a:lumOff val="35000"/>
                          </a:schemeClr>
                        </a:solidFill>
                        <a:latin typeface="+mn-lt"/>
                      </a:endParaRPr>
                    </a:p>
                  </a:txBody>
                  <a:tcPr>
                    <a:lnL w="12240">
                      <a:noFill/>
                      <a:prstDash val="dot"/>
                    </a:lnL>
                    <a:lnR w="12240">
                      <a:noFill/>
                      <a:prstDash val="dot"/>
                    </a:lnR>
                    <a:lnT w="12240">
                      <a:noFill/>
                      <a:prstDash val="dot"/>
                    </a:lnT>
                    <a:lnB w="12240">
                      <a:noFill/>
                      <a:prstDash val="dot"/>
                    </a:lnB>
                    <a:noFill/>
                  </a:tcPr>
                </a:tc>
                <a:tc>
                  <a:txBody>
                    <a:bodyPr/>
                    <a:lstStyle/>
                    <a:p>
                      <a:pPr marL="179280" indent="-179280" defTabSz="914400">
                        <a:lnSpc>
                          <a:spcPct val="100000"/>
                        </a:lnSpc>
                        <a:buClr>
                          <a:srgbClr val="595959"/>
                        </a:buClr>
                        <a:buFont typeface="Arial"/>
                        <a:buChar char="•"/>
                      </a:pPr>
                      <a:r>
                        <a:rPr lang="de-DE" sz="1400" b="0" strike="noStrike" spc="-1" dirty="0">
                          <a:solidFill>
                            <a:schemeClr val="dk1">
                              <a:lumMod val="65000"/>
                              <a:lumOff val="35000"/>
                            </a:schemeClr>
                          </a:solidFill>
                          <a:latin typeface="+mn-lt"/>
                        </a:rPr>
                        <a:t>GEG: Heizungen mit </a:t>
                      </a:r>
                      <a:br>
                        <a:rPr sz="1400" dirty="0">
                          <a:latin typeface="+mn-lt"/>
                        </a:rPr>
                      </a:br>
                      <a:r>
                        <a:rPr lang="de-DE" sz="1400" b="0" strike="noStrike" spc="-1" dirty="0">
                          <a:solidFill>
                            <a:schemeClr val="dk1">
                              <a:lumMod val="65000"/>
                              <a:lumOff val="35000"/>
                            </a:schemeClr>
                          </a:solidFill>
                          <a:latin typeface="+mn-lt"/>
                        </a:rPr>
                        <a:t>65 % Anteil erneuerbarer Energie</a:t>
                      </a:r>
                      <a:endParaRPr lang="de-DE" sz="1400" b="0" strike="noStrike" spc="-1" dirty="0">
                        <a:solidFill>
                          <a:srgbClr val="000000"/>
                        </a:solidFill>
                        <a:latin typeface="+mn-lt"/>
                      </a:endParaRPr>
                    </a:p>
                  </a:txBody>
                  <a:tcPr>
                    <a:lnL w="12240">
                      <a:noFill/>
                      <a:prstDash val="dot"/>
                    </a:lnL>
                    <a:lnR w="12240">
                      <a:noFill/>
                      <a:prstDash val="dot"/>
                    </a:lnR>
                    <a:lnT w="12240">
                      <a:noFill/>
                      <a:prstDash val="dot"/>
                    </a:lnT>
                    <a:lnB w="12240">
                      <a:noFill/>
                      <a:prstDash val="dot"/>
                    </a:lnB>
                    <a:noFill/>
                  </a:tcPr>
                </a:tc>
                <a:tc>
                  <a:txBody>
                    <a:bodyPr/>
                    <a:lstStyle/>
                    <a:p>
                      <a:pPr marL="179280" indent="-179280" defTabSz="914400">
                        <a:lnSpc>
                          <a:spcPct val="100000"/>
                        </a:lnSpc>
                        <a:buClr>
                          <a:srgbClr val="595959"/>
                        </a:buClr>
                        <a:buFont typeface="Arial"/>
                        <a:buChar char="•"/>
                      </a:pPr>
                      <a:r>
                        <a:rPr lang="de-DE" sz="1400" b="0" strike="noStrike" spc="-1" dirty="0">
                          <a:solidFill>
                            <a:schemeClr val="dk1">
                              <a:lumMod val="65000"/>
                              <a:lumOff val="35000"/>
                            </a:schemeClr>
                          </a:solidFill>
                          <a:latin typeface="+mn-lt"/>
                        </a:rPr>
                        <a:t>Landesgesetze: Solarpflicht, Energieberichte</a:t>
                      </a:r>
                      <a:endParaRPr lang="de-DE" sz="1400" b="0" strike="noStrike" spc="-1" dirty="0">
                        <a:solidFill>
                          <a:srgbClr val="000000"/>
                        </a:solidFill>
                        <a:latin typeface="+mn-lt"/>
                      </a:endParaRPr>
                    </a:p>
                    <a:p>
                      <a:pPr defTabSz="914400">
                        <a:lnSpc>
                          <a:spcPct val="100000"/>
                        </a:lnSpc>
                      </a:pPr>
                      <a:endParaRPr lang="de-DE" sz="1400" b="0" strike="noStrike" spc="-1" dirty="0">
                        <a:solidFill>
                          <a:srgbClr val="000000"/>
                        </a:solidFill>
                        <a:latin typeface="+mn-lt"/>
                      </a:endParaRPr>
                    </a:p>
                  </a:txBody>
                  <a:tcPr>
                    <a:lnL w="12240">
                      <a:noFill/>
                      <a:prstDash val="dot"/>
                    </a:lnL>
                    <a:lnR w="12240">
                      <a:noFill/>
                      <a:prstDash val="dot"/>
                    </a:lnR>
                    <a:lnT w="12240">
                      <a:noFill/>
                      <a:prstDash val="dot"/>
                    </a:lnT>
                    <a:lnB w="12240">
                      <a:noFill/>
                      <a:prstDash val="dot"/>
                    </a:lnB>
                    <a:noFill/>
                  </a:tcPr>
                </a:tc>
                <a:tc>
                  <a:txBody>
                    <a:bodyPr/>
                    <a:lstStyle/>
                    <a:p>
                      <a:pPr>
                        <a:lnSpc>
                          <a:spcPct val="100000"/>
                        </a:lnSpc>
                      </a:pPr>
                      <a:endParaRPr lang="de-DE" sz="1400" b="0" strike="noStrike" spc="-1" dirty="0">
                        <a:solidFill>
                          <a:schemeClr val="dk1">
                            <a:lumMod val="65000"/>
                            <a:lumOff val="35000"/>
                          </a:schemeClr>
                        </a:solidFill>
                        <a:latin typeface="+mn-lt"/>
                      </a:endParaRPr>
                    </a:p>
                  </a:txBody>
                  <a:tcPr>
                    <a:lnL w="12240">
                      <a:noFill/>
                      <a:prstDash val="dot"/>
                    </a:lnL>
                    <a:lnR w="12240">
                      <a:noFill/>
                      <a:prstDash val="dot"/>
                    </a:lnR>
                    <a:lnT w="12240">
                      <a:noFill/>
                      <a:prstDash val="dot"/>
                    </a:lnT>
                    <a:lnB w="12240">
                      <a:noFill/>
                      <a:prstDash val="dot"/>
                    </a:lnB>
                    <a:noFill/>
                  </a:tcPr>
                </a:tc>
                <a:tc>
                  <a:txBody>
                    <a:bodyPr/>
                    <a:lstStyle/>
                    <a:p>
                      <a:pPr marL="179280" indent="-179280" defTabSz="914400">
                        <a:lnSpc>
                          <a:spcPct val="100000"/>
                        </a:lnSpc>
                        <a:buClr>
                          <a:srgbClr val="595959"/>
                        </a:buClr>
                        <a:buFont typeface="Arial"/>
                        <a:buChar char="•"/>
                      </a:pPr>
                      <a:r>
                        <a:rPr lang="de-DE" sz="1400" b="0" strike="noStrike" spc="-1" dirty="0">
                          <a:solidFill>
                            <a:schemeClr val="dk1">
                              <a:lumMod val="65000"/>
                              <a:lumOff val="35000"/>
                            </a:schemeClr>
                          </a:solidFill>
                          <a:latin typeface="+mn-lt"/>
                        </a:rPr>
                        <a:t>LkSG: Sicherstellung von sozialen &amp; ökologischen Kriterien bei Lieferanten</a:t>
                      </a:r>
                      <a:endParaRPr lang="de-DE" sz="1400" b="0" strike="noStrike" spc="-1" dirty="0">
                        <a:solidFill>
                          <a:srgbClr val="000000"/>
                        </a:solidFill>
                        <a:latin typeface="+mn-lt"/>
                      </a:endParaRPr>
                    </a:p>
                  </a:txBody>
                  <a:tcPr>
                    <a:lnL w="12240">
                      <a:noFill/>
                      <a:prstDash val="dot"/>
                    </a:lnL>
                    <a:lnR w="12240">
                      <a:noFill/>
                      <a:prstDash val="dot"/>
                    </a:lnR>
                    <a:lnT w="12240">
                      <a:noFill/>
                      <a:prstDash val="dot"/>
                    </a:lnT>
                    <a:lnB w="12240">
                      <a:noFill/>
                      <a:prstDash val="dot"/>
                    </a:lnB>
                    <a:noFill/>
                  </a:tcPr>
                </a:tc>
                <a:extLst>
                  <a:ext uri="{0D108BD9-81ED-4DB2-BD59-A6C34878D82A}">
                    <a16:rowId xmlns:a16="http://schemas.microsoft.com/office/drawing/2014/main" val="10003"/>
                  </a:ext>
                </a:extLst>
              </a:tr>
            </a:tbl>
          </a:graphicData>
        </a:graphic>
      </p:graphicFrame>
      <p:pic>
        <p:nvPicPr>
          <p:cNvPr id="14" name="Grafik 4" descr="Moderne Architektur mit einfarbiger Füllung">
            <a:extLst>
              <a:ext uri="{FF2B5EF4-FFF2-40B4-BE49-F238E27FC236}">
                <a16:creationId xmlns:a16="http://schemas.microsoft.com/office/drawing/2014/main" id="{2CC48629-A491-8785-B490-529413955B18}"/>
              </a:ext>
            </a:extLst>
          </p:cNvPr>
          <p:cNvPicPr/>
          <p:nvPr/>
        </p:nvPicPr>
        <p:blipFill>
          <a:blip r:embed="rId3" cstate="screen">
            <a:extLst>
              <a:ext uri="{28A0092B-C50C-407E-A947-70E740481C1C}">
                <a14:useLocalDpi xmlns:a14="http://schemas.microsoft.com/office/drawing/2010/main"/>
              </a:ext>
            </a:extLst>
          </a:blip>
          <a:stretch/>
        </p:blipFill>
        <p:spPr>
          <a:xfrm>
            <a:off x="3624213" y="2070566"/>
            <a:ext cx="727864" cy="677594"/>
          </a:xfrm>
          <a:prstGeom prst="rect">
            <a:avLst/>
          </a:prstGeom>
          <a:ln w="0">
            <a:noFill/>
          </a:ln>
        </p:spPr>
      </p:pic>
      <p:pic>
        <p:nvPicPr>
          <p:cNvPr id="15" name="Grafik 6" descr="Elektroauto mit einfarbiger Füllung">
            <a:extLst>
              <a:ext uri="{FF2B5EF4-FFF2-40B4-BE49-F238E27FC236}">
                <a16:creationId xmlns:a16="http://schemas.microsoft.com/office/drawing/2014/main" id="{A0DD28CD-BFFC-8B97-F221-B7CB7EF36831}"/>
              </a:ext>
            </a:extLst>
          </p:cNvPr>
          <p:cNvPicPr/>
          <p:nvPr/>
        </p:nvPicPr>
        <p:blipFill>
          <a:blip r:embed="rId4" cstate="screen">
            <a:extLst>
              <a:ext uri="{28A0092B-C50C-407E-A947-70E740481C1C}">
                <a14:useLocalDpi xmlns:a14="http://schemas.microsoft.com/office/drawing/2010/main"/>
              </a:ext>
            </a:extLst>
          </a:blip>
          <a:stretch/>
        </p:blipFill>
        <p:spPr>
          <a:xfrm>
            <a:off x="7763763" y="2145103"/>
            <a:ext cx="727864" cy="677594"/>
          </a:xfrm>
          <a:prstGeom prst="rect">
            <a:avLst/>
          </a:prstGeom>
          <a:ln w="0">
            <a:noFill/>
          </a:ln>
        </p:spPr>
      </p:pic>
      <p:pic>
        <p:nvPicPr>
          <p:cNvPr id="16" name="Grafik 8" descr="Balkendiagramm mit Abwärtstrend mit einfarbiger Füllung">
            <a:extLst>
              <a:ext uri="{FF2B5EF4-FFF2-40B4-BE49-F238E27FC236}">
                <a16:creationId xmlns:a16="http://schemas.microsoft.com/office/drawing/2014/main" id="{A38002DF-6ECA-3C8C-774B-5C1DA73C31CB}"/>
              </a:ext>
            </a:extLst>
          </p:cNvPr>
          <p:cNvPicPr/>
          <p:nvPr/>
        </p:nvPicPr>
        <p:blipFill>
          <a:blip r:embed="rId5" cstate="screen">
            <a:extLst>
              <a:ext uri="{28A0092B-C50C-407E-A947-70E740481C1C}">
                <a14:useLocalDpi xmlns:a14="http://schemas.microsoft.com/office/drawing/2010/main"/>
              </a:ext>
            </a:extLst>
          </a:blip>
          <a:stretch/>
        </p:blipFill>
        <p:spPr>
          <a:xfrm>
            <a:off x="5607301" y="2066712"/>
            <a:ext cx="727864" cy="677594"/>
          </a:xfrm>
          <a:prstGeom prst="rect">
            <a:avLst/>
          </a:prstGeom>
          <a:ln w="0">
            <a:noFill/>
          </a:ln>
        </p:spPr>
      </p:pic>
      <p:pic>
        <p:nvPicPr>
          <p:cNvPr id="17" name="Grafik 10" descr="Einkaufstasche mit einfarbiger Füllung">
            <a:extLst>
              <a:ext uri="{FF2B5EF4-FFF2-40B4-BE49-F238E27FC236}">
                <a16:creationId xmlns:a16="http://schemas.microsoft.com/office/drawing/2014/main" id="{281AC92B-016E-FD90-A5D2-286CA09AB7CE}"/>
              </a:ext>
            </a:extLst>
          </p:cNvPr>
          <p:cNvPicPr/>
          <p:nvPr/>
        </p:nvPicPr>
        <p:blipFill>
          <a:blip r:embed="rId6" cstate="screen">
            <a:extLst>
              <a:ext uri="{28A0092B-C50C-407E-A947-70E740481C1C}">
                <a14:useLocalDpi xmlns:a14="http://schemas.microsoft.com/office/drawing/2010/main"/>
              </a:ext>
            </a:extLst>
          </a:blip>
          <a:stretch/>
        </p:blipFill>
        <p:spPr>
          <a:xfrm>
            <a:off x="9794325" y="2126939"/>
            <a:ext cx="598472" cy="557139"/>
          </a:xfrm>
          <a:prstGeom prst="rect">
            <a:avLst/>
          </a:prstGeom>
          <a:ln w="0">
            <a:noFill/>
          </a:ln>
        </p:spPr>
      </p:pic>
      <p:pic>
        <p:nvPicPr>
          <p:cNvPr id="18" name="Grafik 12" descr="Klemmbrett mit einfarbiger Füllung">
            <a:extLst>
              <a:ext uri="{FF2B5EF4-FFF2-40B4-BE49-F238E27FC236}">
                <a16:creationId xmlns:a16="http://schemas.microsoft.com/office/drawing/2014/main" id="{5B1B5F3A-5EB5-6A23-3E08-AC7513B0F263}"/>
              </a:ext>
            </a:extLst>
          </p:cNvPr>
          <p:cNvPicPr/>
          <p:nvPr/>
        </p:nvPicPr>
        <p:blipFill>
          <a:blip r:embed="rId7" cstate="screen">
            <a:extLst>
              <a:ext uri="{28A0092B-C50C-407E-A947-70E740481C1C}">
                <a14:useLocalDpi xmlns:a14="http://schemas.microsoft.com/office/drawing/2010/main"/>
              </a:ext>
            </a:extLst>
          </a:blip>
          <a:stretch/>
        </p:blipFill>
        <p:spPr>
          <a:xfrm>
            <a:off x="1387713" y="2147639"/>
            <a:ext cx="554003" cy="515741"/>
          </a:xfrm>
          <a:prstGeom prst="rect">
            <a:avLst/>
          </a:prstGeom>
          <a:ln w="0">
            <a:noFill/>
          </a:ln>
        </p:spPr>
      </p:pic>
    </p:spTree>
    <p:extLst>
      <p:ext uri="{BB962C8B-B14F-4D97-AF65-F5344CB8AC3E}">
        <p14:creationId xmlns:p14="http://schemas.microsoft.com/office/powerpoint/2010/main" val="2638127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9D2B1-C1D5-5AC0-654A-61D509D31B84}"/>
              </a:ext>
            </a:extLst>
          </p:cNvPr>
          <p:cNvSpPr>
            <a:spLocks noGrp="1"/>
          </p:cNvSpPr>
          <p:nvPr>
            <p:ph type="title"/>
          </p:nvPr>
        </p:nvSpPr>
        <p:spPr/>
        <p:txBody>
          <a:bodyPr/>
          <a:lstStyle/>
          <a:p>
            <a:r>
              <a:rPr lang="de-DE" dirty="0"/>
              <a:t>Wissenschaft</a:t>
            </a:r>
          </a:p>
        </p:txBody>
      </p:sp>
      <p:sp>
        <p:nvSpPr>
          <p:cNvPr id="3" name="Foliennummernplatzhalter 2">
            <a:extLst>
              <a:ext uri="{FF2B5EF4-FFF2-40B4-BE49-F238E27FC236}">
                <a16:creationId xmlns:a16="http://schemas.microsoft.com/office/drawing/2014/main" id="{BA269D27-35DA-B7A1-5612-85F7725D07E1}"/>
              </a:ext>
            </a:extLst>
          </p:cNvPr>
          <p:cNvSpPr>
            <a:spLocks noGrp="1"/>
          </p:cNvSpPr>
          <p:nvPr>
            <p:ph type="sldNum" sz="quarter" idx="4"/>
          </p:nvPr>
        </p:nvSpPr>
        <p:spPr/>
        <p:txBody>
          <a:bodyPr/>
          <a:lstStyle/>
          <a:p>
            <a:pPr algn="l"/>
            <a:r>
              <a:rPr lang="de-DE">
                <a:solidFill>
                  <a:schemeClr val="tx1"/>
                </a:solidFill>
              </a:rPr>
              <a:t>Seite </a:t>
            </a:r>
            <a:fld id="{116EDF81-E62B-6D4E-87B5-2A3890D58C7C}" type="slidenum">
              <a:rPr lang="de-DE" smtClean="0">
                <a:solidFill>
                  <a:schemeClr val="tx1"/>
                </a:solidFill>
              </a:rPr>
              <a:pPr algn="l"/>
              <a:t>16</a:t>
            </a:fld>
            <a:endParaRPr lang="de-DE" dirty="0">
              <a:solidFill>
                <a:schemeClr val="tx1"/>
              </a:solidFill>
            </a:endParaRPr>
          </a:p>
        </p:txBody>
      </p:sp>
      <p:sp>
        <p:nvSpPr>
          <p:cNvPr id="5" name="Textfeld 4">
            <a:extLst>
              <a:ext uri="{FF2B5EF4-FFF2-40B4-BE49-F238E27FC236}">
                <a16:creationId xmlns:a16="http://schemas.microsoft.com/office/drawing/2014/main" id="{728E9C30-5BCB-E99B-8F2C-0DD7DEA29597}"/>
              </a:ext>
            </a:extLst>
          </p:cNvPr>
          <p:cNvSpPr txBox="1"/>
          <p:nvPr/>
        </p:nvSpPr>
        <p:spPr>
          <a:xfrm>
            <a:off x="1130838" y="1264722"/>
            <a:ext cx="6094070" cy="646331"/>
          </a:xfrm>
          <a:prstGeom prst="rect">
            <a:avLst/>
          </a:prstGeom>
          <a:noFill/>
        </p:spPr>
        <p:txBody>
          <a:bodyPr wrap="square">
            <a:spAutoFit/>
          </a:bodyPr>
          <a:lstStyle/>
          <a:p>
            <a:pPr>
              <a:spcAft>
                <a:spcPts val="1200"/>
              </a:spcAft>
              <a:tabLst>
                <a:tab pos="84138" algn="l"/>
              </a:tabLst>
            </a:pPr>
            <a:r>
              <a:rPr lang="de-DE" b="1" dirty="0">
                <a:solidFill>
                  <a:srgbClr val="00B5E9"/>
                </a:solidFill>
                <a:ea typeface="Droid Sans" panose="020B0606030804020204" pitchFamily="34" charset="0"/>
                <a:cs typeface="Droid Sans" panose="020B0606030804020204" pitchFamily="34" charset="0"/>
              </a:rPr>
              <a:t>Welche Ziele </a:t>
            </a:r>
            <a:br>
              <a:rPr lang="de-DE" b="1" dirty="0">
                <a:solidFill>
                  <a:srgbClr val="00B5E9"/>
                </a:solidFill>
                <a:ea typeface="Droid Sans" panose="020B0606030804020204" pitchFamily="34" charset="0"/>
                <a:cs typeface="Droid Sans" panose="020B0606030804020204" pitchFamily="34" charset="0"/>
              </a:rPr>
            </a:br>
            <a:r>
              <a:rPr lang="de-DE" b="1" dirty="0">
                <a:solidFill>
                  <a:srgbClr val="00B5E9"/>
                </a:solidFill>
                <a:ea typeface="Droid Sans" panose="020B0606030804020204" pitchFamily="34" charset="0"/>
                <a:cs typeface="Droid Sans" panose="020B0606030804020204" pitchFamily="34" charset="0"/>
              </a:rPr>
              <a:t>empfiehlt die Wissenschaft? </a:t>
            </a:r>
            <a:endParaRPr lang="de-DE" sz="1800" b="1" dirty="0">
              <a:solidFill>
                <a:srgbClr val="00B5E9"/>
              </a:solidFill>
              <a:ea typeface="Droid Sans" panose="020B0606030804020204" pitchFamily="34" charset="0"/>
              <a:cs typeface="Droid Sans" panose="020B0606030804020204" pitchFamily="34" charset="0"/>
            </a:endParaRPr>
          </a:p>
        </p:txBody>
      </p:sp>
      <p:pic>
        <p:nvPicPr>
          <p:cNvPr id="13" name="Grafik 12">
            <a:extLst>
              <a:ext uri="{FF2B5EF4-FFF2-40B4-BE49-F238E27FC236}">
                <a16:creationId xmlns:a16="http://schemas.microsoft.com/office/drawing/2014/main" id="{22C25D74-019C-B544-2426-A8A4D36C10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0838" y="2797507"/>
            <a:ext cx="3568525" cy="2920336"/>
          </a:xfrm>
          <a:prstGeom prst="rect">
            <a:avLst/>
          </a:prstGeom>
        </p:spPr>
      </p:pic>
      <p:sp>
        <p:nvSpPr>
          <p:cNvPr id="7" name="Textfeld 6">
            <a:extLst>
              <a:ext uri="{FF2B5EF4-FFF2-40B4-BE49-F238E27FC236}">
                <a16:creationId xmlns:a16="http://schemas.microsoft.com/office/drawing/2014/main" id="{2A772FDF-F49B-99E0-0787-AE971AB77E38}"/>
              </a:ext>
            </a:extLst>
          </p:cNvPr>
          <p:cNvSpPr txBox="1"/>
          <p:nvPr/>
        </p:nvSpPr>
        <p:spPr>
          <a:xfrm>
            <a:off x="1177444" y="5728707"/>
            <a:ext cx="3453354" cy="738664"/>
          </a:xfrm>
          <a:prstGeom prst="rect">
            <a:avLst/>
          </a:prstGeom>
          <a:noFill/>
        </p:spPr>
        <p:txBody>
          <a:bodyPr wrap="square">
            <a:spAutoFit/>
          </a:bodyPr>
          <a:lstStyle/>
          <a:p>
            <a:pPr defTabSz="947684">
              <a:defRPr/>
            </a:pPr>
            <a:r>
              <a:rPr lang="en-US" sz="1200" dirty="0">
                <a:hlinkClick r:id="rId4"/>
              </a:rPr>
              <a:t>https://climateactiontracker.org/global/cat-thermometer/</a:t>
            </a:r>
            <a:endParaRPr lang="en-US" sz="1200" dirty="0"/>
          </a:p>
          <a:p>
            <a:pPr defTabSz="947684">
              <a:defRPr/>
            </a:pPr>
            <a:endParaRPr lang="en-US" sz="1800" dirty="0"/>
          </a:p>
        </p:txBody>
      </p:sp>
      <p:sp>
        <p:nvSpPr>
          <p:cNvPr id="9" name="Textfeld 8">
            <a:extLst>
              <a:ext uri="{FF2B5EF4-FFF2-40B4-BE49-F238E27FC236}">
                <a16:creationId xmlns:a16="http://schemas.microsoft.com/office/drawing/2014/main" id="{DC29C2A8-227C-AA47-E032-9BF1AFB5A612}"/>
              </a:ext>
            </a:extLst>
          </p:cNvPr>
          <p:cNvSpPr txBox="1"/>
          <p:nvPr/>
        </p:nvSpPr>
        <p:spPr>
          <a:xfrm>
            <a:off x="1130838" y="2092920"/>
            <a:ext cx="3941034" cy="461665"/>
          </a:xfrm>
          <a:prstGeom prst="rect">
            <a:avLst/>
          </a:prstGeom>
          <a:noFill/>
        </p:spPr>
        <p:txBody>
          <a:bodyPr wrap="square">
            <a:spAutoFit/>
          </a:bodyPr>
          <a:lstStyle/>
          <a:p>
            <a:pPr defTabSz="947684">
              <a:defRPr/>
            </a:pPr>
            <a:r>
              <a:rPr lang="de-DE" sz="1200" dirty="0"/>
              <a:t>Darstellung, inwieweit die gesetzlichen Bemühungen ausreichen, um das 1,5 Grad Ziel einzuhalten</a:t>
            </a:r>
          </a:p>
        </p:txBody>
      </p:sp>
      <p:sp>
        <p:nvSpPr>
          <p:cNvPr id="10" name="Textfeld 9">
            <a:extLst>
              <a:ext uri="{FF2B5EF4-FFF2-40B4-BE49-F238E27FC236}">
                <a16:creationId xmlns:a16="http://schemas.microsoft.com/office/drawing/2014/main" id="{2660C67C-501C-DD3B-3783-457D7B8BF755}"/>
              </a:ext>
            </a:extLst>
          </p:cNvPr>
          <p:cNvSpPr txBox="1"/>
          <p:nvPr/>
        </p:nvSpPr>
        <p:spPr>
          <a:xfrm>
            <a:off x="5254391" y="2088911"/>
            <a:ext cx="3941034" cy="461665"/>
          </a:xfrm>
          <a:prstGeom prst="rect">
            <a:avLst/>
          </a:prstGeom>
          <a:noFill/>
        </p:spPr>
        <p:txBody>
          <a:bodyPr wrap="square">
            <a:spAutoFit/>
          </a:bodyPr>
          <a:lstStyle/>
          <a:p>
            <a:pPr defTabSz="947684">
              <a:defRPr/>
            </a:pPr>
            <a:r>
              <a:rPr lang="de-DE" sz="1200" dirty="0"/>
              <a:t>Darstellung, ob die planetaren Grenzen in </a:t>
            </a:r>
            <a:br>
              <a:rPr lang="de-DE" sz="1200" dirty="0"/>
            </a:br>
            <a:r>
              <a:rPr lang="de-DE" sz="1200" dirty="0"/>
              <a:t>Bezug auf Klimawandel überschritten werden</a:t>
            </a:r>
          </a:p>
        </p:txBody>
      </p:sp>
      <p:pic>
        <p:nvPicPr>
          <p:cNvPr id="11" name="Grafik 10">
            <a:extLst>
              <a:ext uri="{FF2B5EF4-FFF2-40B4-BE49-F238E27FC236}">
                <a16:creationId xmlns:a16="http://schemas.microsoft.com/office/drawing/2014/main" id="{7258B768-F21F-C6DB-87C8-30A98D5676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71872" y="2797507"/>
            <a:ext cx="2999232" cy="2833003"/>
          </a:xfrm>
          <a:prstGeom prst="rect">
            <a:avLst/>
          </a:prstGeom>
        </p:spPr>
      </p:pic>
      <p:sp>
        <p:nvSpPr>
          <p:cNvPr id="16" name="Textfeld 15">
            <a:extLst>
              <a:ext uri="{FF2B5EF4-FFF2-40B4-BE49-F238E27FC236}">
                <a16:creationId xmlns:a16="http://schemas.microsoft.com/office/drawing/2014/main" id="{5A63B2E8-C260-EB00-AED0-043417A2D83D}"/>
              </a:ext>
            </a:extLst>
          </p:cNvPr>
          <p:cNvSpPr txBox="1"/>
          <p:nvPr/>
        </p:nvSpPr>
        <p:spPr>
          <a:xfrm>
            <a:off x="5254391" y="5728707"/>
            <a:ext cx="3568525" cy="738664"/>
          </a:xfrm>
          <a:prstGeom prst="rect">
            <a:avLst/>
          </a:prstGeom>
          <a:noFill/>
        </p:spPr>
        <p:txBody>
          <a:bodyPr wrap="square">
            <a:spAutoFit/>
          </a:bodyPr>
          <a:lstStyle/>
          <a:p>
            <a:r>
              <a:rPr lang="de-DE" sz="1200" dirty="0">
                <a:hlinkClick r:id="rId6"/>
              </a:rPr>
              <a:t>https://www.stockholmresilience.org/research/planetary-boundaries.html</a:t>
            </a:r>
            <a:endParaRPr lang="de-DE" sz="1200" dirty="0"/>
          </a:p>
          <a:p>
            <a:endParaRPr lang="de-DE" dirty="0"/>
          </a:p>
        </p:txBody>
      </p:sp>
      <p:sp>
        <p:nvSpPr>
          <p:cNvPr id="28" name="Textfeld 27">
            <a:extLst>
              <a:ext uri="{FF2B5EF4-FFF2-40B4-BE49-F238E27FC236}">
                <a16:creationId xmlns:a16="http://schemas.microsoft.com/office/drawing/2014/main" id="{D155D973-63E1-712A-2B6F-DDEF0AD7A2F6}"/>
              </a:ext>
            </a:extLst>
          </p:cNvPr>
          <p:cNvSpPr txBox="1"/>
          <p:nvPr/>
        </p:nvSpPr>
        <p:spPr>
          <a:xfrm>
            <a:off x="8907955" y="2088910"/>
            <a:ext cx="3083154" cy="461665"/>
          </a:xfrm>
          <a:prstGeom prst="rect">
            <a:avLst/>
          </a:prstGeom>
          <a:noFill/>
        </p:spPr>
        <p:txBody>
          <a:bodyPr wrap="square">
            <a:spAutoFit/>
          </a:bodyPr>
          <a:lstStyle/>
          <a:p>
            <a:pPr defTabSz="947684">
              <a:defRPr/>
            </a:pPr>
            <a:r>
              <a:rPr lang="de-DE" sz="1200" dirty="0"/>
              <a:t>Darstellung der Unterschiede zwischen </a:t>
            </a:r>
            <a:br>
              <a:rPr lang="de-DE" sz="1200" dirty="0"/>
            </a:br>
            <a:r>
              <a:rPr lang="de-DE" sz="1200" dirty="0"/>
              <a:t>1,5 und 2 Grad Celsius Erderwärmung</a:t>
            </a:r>
          </a:p>
        </p:txBody>
      </p:sp>
      <p:pic>
        <p:nvPicPr>
          <p:cNvPr id="30" name="Grafik 29">
            <a:extLst>
              <a:ext uri="{FF2B5EF4-FFF2-40B4-BE49-F238E27FC236}">
                <a16:creationId xmlns:a16="http://schemas.microsoft.com/office/drawing/2014/main" id="{345B8DD6-F0BE-A88A-7B28-77309D9B73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07955" y="2797507"/>
            <a:ext cx="2531243" cy="2621169"/>
          </a:xfrm>
          <a:prstGeom prst="rect">
            <a:avLst/>
          </a:prstGeom>
        </p:spPr>
      </p:pic>
      <p:sp>
        <p:nvSpPr>
          <p:cNvPr id="34" name="Textfeld 33">
            <a:extLst>
              <a:ext uri="{FF2B5EF4-FFF2-40B4-BE49-F238E27FC236}">
                <a16:creationId xmlns:a16="http://schemas.microsoft.com/office/drawing/2014/main" id="{EF2368C7-3498-30B6-E076-2CF9B34C90C2}"/>
              </a:ext>
            </a:extLst>
          </p:cNvPr>
          <p:cNvSpPr txBox="1"/>
          <p:nvPr/>
        </p:nvSpPr>
        <p:spPr>
          <a:xfrm>
            <a:off x="8907955" y="5728707"/>
            <a:ext cx="2489080" cy="1107996"/>
          </a:xfrm>
          <a:prstGeom prst="rect">
            <a:avLst/>
          </a:prstGeom>
          <a:noFill/>
        </p:spPr>
        <p:txBody>
          <a:bodyPr wrap="square">
            <a:spAutoFit/>
          </a:bodyPr>
          <a:lstStyle/>
          <a:p>
            <a:r>
              <a:rPr lang="de-DE" sz="1200" dirty="0">
                <a:hlinkClick r:id="rId8"/>
              </a:rPr>
              <a:t>https://www.klimafakten.de/kommunikation/infografik-machen-05-degc-weniger-erderwaermung-wirklich-einen-unterschied</a:t>
            </a:r>
            <a:endParaRPr lang="de-DE" sz="1200" dirty="0"/>
          </a:p>
          <a:p>
            <a:endParaRPr lang="de-DE" dirty="0"/>
          </a:p>
        </p:txBody>
      </p:sp>
    </p:spTree>
    <p:extLst>
      <p:ext uri="{BB962C8B-B14F-4D97-AF65-F5344CB8AC3E}">
        <p14:creationId xmlns:p14="http://schemas.microsoft.com/office/powerpoint/2010/main" val="3741895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9D2B1-C1D5-5AC0-654A-61D509D31B84}"/>
              </a:ext>
            </a:extLst>
          </p:cNvPr>
          <p:cNvSpPr>
            <a:spLocks noGrp="1"/>
          </p:cNvSpPr>
          <p:nvPr>
            <p:ph type="title"/>
          </p:nvPr>
        </p:nvSpPr>
        <p:spPr/>
        <p:txBody>
          <a:bodyPr/>
          <a:lstStyle/>
          <a:p>
            <a:r>
              <a:rPr lang="de-DE" dirty="0"/>
              <a:t>Wissenschaft</a:t>
            </a:r>
          </a:p>
        </p:txBody>
      </p:sp>
      <p:sp>
        <p:nvSpPr>
          <p:cNvPr id="3" name="Foliennummernplatzhalter 2">
            <a:extLst>
              <a:ext uri="{FF2B5EF4-FFF2-40B4-BE49-F238E27FC236}">
                <a16:creationId xmlns:a16="http://schemas.microsoft.com/office/drawing/2014/main" id="{BA269D27-35DA-B7A1-5612-85F7725D07E1}"/>
              </a:ext>
            </a:extLst>
          </p:cNvPr>
          <p:cNvSpPr>
            <a:spLocks noGrp="1"/>
          </p:cNvSpPr>
          <p:nvPr>
            <p:ph type="sldNum" sz="quarter" idx="4"/>
          </p:nvPr>
        </p:nvSpPr>
        <p:spPr/>
        <p:txBody>
          <a:bodyPr/>
          <a:lstStyle/>
          <a:p>
            <a:pPr algn="l"/>
            <a:r>
              <a:rPr lang="de-DE">
                <a:solidFill>
                  <a:schemeClr val="tx1"/>
                </a:solidFill>
              </a:rPr>
              <a:t>Seite </a:t>
            </a:r>
            <a:fld id="{116EDF81-E62B-6D4E-87B5-2A3890D58C7C}" type="slidenum">
              <a:rPr lang="de-DE" smtClean="0">
                <a:solidFill>
                  <a:schemeClr val="tx1"/>
                </a:solidFill>
              </a:rPr>
              <a:pPr algn="l"/>
              <a:t>17</a:t>
            </a:fld>
            <a:endParaRPr lang="de-DE" dirty="0">
              <a:solidFill>
                <a:schemeClr val="tx1"/>
              </a:solidFill>
            </a:endParaRPr>
          </a:p>
        </p:txBody>
      </p:sp>
      <p:sp>
        <p:nvSpPr>
          <p:cNvPr id="5" name="Textfeld 4">
            <a:extLst>
              <a:ext uri="{FF2B5EF4-FFF2-40B4-BE49-F238E27FC236}">
                <a16:creationId xmlns:a16="http://schemas.microsoft.com/office/drawing/2014/main" id="{728E9C30-5BCB-E99B-8F2C-0DD7DEA29597}"/>
              </a:ext>
            </a:extLst>
          </p:cNvPr>
          <p:cNvSpPr txBox="1"/>
          <p:nvPr/>
        </p:nvSpPr>
        <p:spPr>
          <a:xfrm>
            <a:off x="1130838" y="1264722"/>
            <a:ext cx="6094070" cy="646331"/>
          </a:xfrm>
          <a:prstGeom prst="rect">
            <a:avLst/>
          </a:prstGeom>
          <a:noFill/>
        </p:spPr>
        <p:txBody>
          <a:bodyPr wrap="square">
            <a:spAutoFit/>
          </a:bodyPr>
          <a:lstStyle/>
          <a:p>
            <a:pPr>
              <a:spcAft>
                <a:spcPts val="1200"/>
              </a:spcAft>
              <a:tabLst>
                <a:tab pos="84138" algn="l"/>
              </a:tabLst>
            </a:pPr>
            <a:r>
              <a:rPr lang="de-DE" b="1" dirty="0">
                <a:solidFill>
                  <a:srgbClr val="00B5E9"/>
                </a:solidFill>
                <a:ea typeface="Droid Sans" panose="020B0606030804020204" pitchFamily="34" charset="0"/>
                <a:cs typeface="Droid Sans" panose="020B0606030804020204" pitchFamily="34" charset="0"/>
              </a:rPr>
              <a:t>Wo stehen wir laut </a:t>
            </a:r>
            <a:br>
              <a:rPr lang="de-DE" b="1" dirty="0">
                <a:solidFill>
                  <a:srgbClr val="00B5E9"/>
                </a:solidFill>
                <a:ea typeface="Droid Sans" panose="020B0606030804020204" pitchFamily="34" charset="0"/>
                <a:cs typeface="Droid Sans" panose="020B0606030804020204" pitchFamily="34" charset="0"/>
              </a:rPr>
            </a:br>
            <a:r>
              <a:rPr lang="de-DE" b="1" dirty="0">
                <a:solidFill>
                  <a:srgbClr val="00B5E9"/>
                </a:solidFill>
                <a:ea typeface="Droid Sans" panose="020B0606030804020204" pitchFamily="34" charset="0"/>
                <a:cs typeface="Droid Sans" panose="020B0606030804020204" pitchFamily="34" charset="0"/>
              </a:rPr>
              <a:t>Wissenschaft? </a:t>
            </a:r>
            <a:endParaRPr lang="de-DE" sz="1800" b="1" dirty="0">
              <a:solidFill>
                <a:srgbClr val="00B5E9"/>
              </a:solidFill>
              <a:ea typeface="Droid Sans" panose="020B0606030804020204" pitchFamily="34" charset="0"/>
              <a:cs typeface="Droid Sans" panose="020B0606030804020204" pitchFamily="34" charset="0"/>
            </a:endParaRPr>
          </a:p>
        </p:txBody>
      </p:sp>
      <p:sp>
        <p:nvSpPr>
          <p:cNvPr id="9" name="Textfeld 8">
            <a:extLst>
              <a:ext uri="{FF2B5EF4-FFF2-40B4-BE49-F238E27FC236}">
                <a16:creationId xmlns:a16="http://schemas.microsoft.com/office/drawing/2014/main" id="{DC29C2A8-227C-AA47-E032-9BF1AFB5A612}"/>
              </a:ext>
            </a:extLst>
          </p:cNvPr>
          <p:cNvSpPr txBox="1"/>
          <p:nvPr/>
        </p:nvSpPr>
        <p:spPr>
          <a:xfrm>
            <a:off x="5245353" y="2097461"/>
            <a:ext cx="3941034" cy="461665"/>
          </a:xfrm>
          <a:prstGeom prst="rect">
            <a:avLst/>
          </a:prstGeom>
          <a:noFill/>
        </p:spPr>
        <p:txBody>
          <a:bodyPr wrap="square">
            <a:spAutoFit/>
          </a:bodyPr>
          <a:lstStyle/>
          <a:p>
            <a:pPr defTabSz="947684">
              <a:defRPr/>
            </a:pPr>
            <a:r>
              <a:rPr lang="de-DE" sz="1200" dirty="0"/>
              <a:t>Darstellung der „Warming Stripes“ für </a:t>
            </a:r>
            <a:br>
              <a:rPr lang="de-DE" sz="1200" dirty="0"/>
            </a:br>
            <a:r>
              <a:rPr lang="de-DE" sz="1200" dirty="0"/>
              <a:t>alle sechszehn Bundesländer</a:t>
            </a:r>
          </a:p>
        </p:txBody>
      </p:sp>
      <p:sp>
        <p:nvSpPr>
          <p:cNvPr id="12" name="Textfeld 11">
            <a:extLst>
              <a:ext uri="{FF2B5EF4-FFF2-40B4-BE49-F238E27FC236}">
                <a16:creationId xmlns:a16="http://schemas.microsoft.com/office/drawing/2014/main" id="{6A099969-59B4-C0B3-6EE1-0E221CB53FE3}"/>
              </a:ext>
            </a:extLst>
          </p:cNvPr>
          <p:cNvSpPr txBox="1"/>
          <p:nvPr/>
        </p:nvSpPr>
        <p:spPr>
          <a:xfrm>
            <a:off x="5254391" y="5298609"/>
            <a:ext cx="3048000" cy="923330"/>
          </a:xfrm>
          <a:prstGeom prst="rect">
            <a:avLst/>
          </a:prstGeom>
          <a:noFill/>
        </p:spPr>
        <p:txBody>
          <a:bodyPr wrap="square">
            <a:spAutoFit/>
          </a:bodyPr>
          <a:lstStyle/>
          <a:p>
            <a:r>
              <a:rPr lang="de-DE" sz="1200" dirty="0">
                <a:hlinkClick r:id="rId3"/>
              </a:rPr>
              <a:t>https://www.wetter.de/cms/showyourstripes-hier-finden-sie-die-klimawandel-barcodes-fuer-alle-16-bundeslaender-4577342.html</a:t>
            </a:r>
            <a:endParaRPr lang="de-DE" sz="1200" dirty="0"/>
          </a:p>
          <a:p>
            <a:endParaRPr lang="de-DE" dirty="0"/>
          </a:p>
        </p:txBody>
      </p:sp>
      <p:sp>
        <p:nvSpPr>
          <p:cNvPr id="15" name="Textfeld 14">
            <a:extLst>
              <a:ext uri="{FF2B5EF4-FFF2-40B4-BE49-F238E27FC236}">
                <a16:creationId xmlns:a16="http://schemas.microsoft.com/office/drawing/2014/main" id="{6ED9C168-968E-DA7E-8CD7-E88647BD07F5}"/>
              </a:ext>
            </a:extLst>
          </p:cNvPr>
          <p:cNvSpPr txBox="1"/>
          <p:nvPr/>
        </p:nvSpPr>
        <p:spPr>
          <a:xfrm>
            <a:off x="1130838" y="2097461"/>
            <a:ext cx="3941034" cy="461665"/>
          </a:xfrm>
          <a:prstGeom prst="rect">
            <a:avLst/>
          </a:prstGeom>
          <a:noFill/>
        </p:spPr>
        <p:txBody>
          <a:bodyPr wrap="square">
            <a:spAutoFit/>
          </a:bodyPr>
          <a:lstStyle/>
          <a:p>
            <a:pPr defTabSz="947684">
              <a:defRPr/>
            </a:pPr>
            <a:r>
              <a:rPr lang="de-DE" sz="1200" dirty="0"/>
              <a:t>Darstellung der Klimaerwärmung </a:t>
            </a:r>
            <a:br>
              <a:rPr lang="de-DE" sz="1200" dirty="0"/>
            </a:br>
            <a:r>
              <a:rPr lang="de-DE" sz="1200" dirty="0"/>
              <a:t>in Form von Streifen („Warming Stripes“)</a:t>
            </a:r>
          </a:p>
        </p:txBody>
      </p:sp>
      <p:pic>
        <p:nvPicPr>
          <p:cNvPr id="20" name="Grafik 19">
            <a:extLst>
              <a:ext uri="{FF2B5EF4-FFF2-40B4-BE49-F238E27FC236}">
                <a16:creationId xmlns:a16="http://schemas.microsoft.com/office/drawing/2014/main" id="{1928B27B-7FA2-48BF-DB5A-DC6AD25077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1068" y="3076150"/>
            <a:ext cx="3317258" cy="1865738"/>
          </a:xfrm>
          <a:prstGeom prst="rect">
            <a:avLst/>
          </a:prstGeom>
        </p:spPr>
      </p:pic>
      <p:sp>
        <p:nvSpPr>
          <p:cNvPr id="21" name="Textfeld 20">
            <a:extLst>
              <a:ext uri="{FF2B5EF4-FFF2-40B4-BE49-F238E27FC236}">
                <a16:creationId xmlns:a16="http://schemas.microsoft.com/office/drawing/2014/main" id="{74731F25-6F2A-187E-2DBC-B1ADFAD615F6}"/>
              </a:ext>
            </a:extLst>
          </p:cNvPr>
          <p:cNvSpPr txBox="1"/>
          <p:nvPr/>
        </p:nvSpPr>
        <p:spPr>
          <a:xfrm>
            <a:off x="1130838" y="2630190"/>
            <a:ext cx="2107180" cy="369332"/>
          </a:xfrm>
          <a:prstGeom prst="rect">
            <a:avLst/>
          </a:prstGeom>
          <a:noFill/>
        </p:spPr>
        <p:txBody>
          <a:bodyPr wrap="square" rtlCol="0">
            <a:spAutoFit/>
          </a:bodyPr>
          <a:lstStyle/>
          <a:p>
            <a:r>
              <a:rPr lang="de-DE" dirty="0"/>
              <a:t>#ShowYourStripes</a:t>
            </a:r>
          </a:p>
        </p:txBody>
      </p:sp>
      <p:grpSp>
        <p:nvGrpSpPr>
          <p:cNvPr id="29" name="Gruppieren 28">
            <a:extLst>
              <a:ext uri="{FF2B5EF4-FFF2-40B4-BE49-F238E27FC236}">
                <a16:creationId xmlns:a16="http://schemas.microsoft.com/office/drawing/2014/main" id="{AD5AADC0-EBF3-D4DD-73CB-AB53D318B295}"/>
              </a:ext>
            </a:extLst>
          </p:cNvPr>
          <p:cNvGrpSpPr/>
          <p:nvPr/>
        </p:nvGrpSpPr>
        <p:grpSpPr>
          <a:xfrm>
            <a:off x="5296286" y="2935282"/>
            <a:ext cx="2482749" cy="2111592"/>
            <a:chOff x="5338317" y="2840157"/>
            <a:chExt cx="2482749" cy="2111592"/>
          </a:xfrm>
        </p:grpSpPr>
        <p:pic>
          <p:nvPicPr>
            <p:cNvPr id="23" name="Grafik 22">
              <a:extLst>
                <a:ext uri="{FF2B5EF4-FFF2-40B4-BE49-F238E27FC236}">
                  <a16:creationId xmlns:a16="http://schemas.microsoft.com/office/drawing/2014/main" id="{241CCA28-90FD-5FC2-92F6-F7CEFEB90C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9346" y="2896103"/>
              <a:ext cx="817321" cy="2011688"/>
            </a:xfrm>
            <a:prstGeom prst="rect">
              <a:avLst/>
            </a:prstGeom>
          </p:spPr>
        </p:pic>
        <p:pic>
          <p:nvPicPr>
            <p:cNvPr id="25" name="Grafik 24">
              <a:extLst>
                <a:ext uri="{FF2B5EF4-FFF2-40B4-BE49-F238E27FC236}">
                  <a16:creationId xmlns:a16="http://schemas.microsoft.com/office/drawing/2014/main" id="{8C69AE49-075A-3EF0-955B-C071167B8A9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38317" y="2908295"/>
              <a:ext cx="808301" cy="2043454"/>
            </a:xfrm>
            <a:prstGeom prst="rect">
              <a:avLst/>
            </a:prstGeom>
          </p:spPr>
        </p:pic>
        <p:pic>
          <p:nvPicPr>
            <p:cNvPr id="28" name="Grafik 27">
              <a:extLst>
                <a:ext uri="{FF2B5EF4-FFF2-40B4-BE49-F238E27FC236}">
                  <a16:creationId xmlns:a16="http://schemas.microsoft.com/office/drawing/2014/main" id="{BF35A956-51B1-7442-DF6C-EC3F50A668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flipH="1">
              <a:off x="7003746" y="2840157"/>
              <a:ext cx="817320" cy="2021465"/>
            </a:xfrm>
            <a:prstGeom prst="rect">
              <a:avLst/>
            </a:prstGeom>
          </p:spPr>
        </p:pic>
      </p:grpSp>
      <p:sp>
        <p:nvSpPr>
          <p:cNvPr id="33" name="Textfeld 32">
            <a:extLst>
              <a:ext uri="{FF2B5EF4-FFF2-40B4-BE49-F238E27FC236}">
                <a16:creationId xmlns:a16="http://schemas.microsoft.com/office/drawing/2014/main" id="{0BB18D5B-EDB3-D1CB-317D-A6F123C76E5F}"/>
              </a:ext>
            </a:extLst>
          </p:cNvPr>
          <p:cNvSpPr txBox="1"/>
          <p:nvPr/>
        </p:nvSpPr>
        <p:spPr>
          <a:xfrm>
            <a:off x="1130838" y="5298609"/>
            <a:ext cx="2652124" cy="553998"/>
          </a:xfrm>
          <a:prstGeom prst="rect">
            <a:avLst/>
          </a:prstGeom>
          <a:noFill/>
        </p:spPr>
        <p:txBody>
          <a:bodyPr wrap="square">
            <a:spAutoFit/>
          </a:bodyPr>
          <a:lstStyle/>
          <a:p>
            <a:r>
              <a:rPr lang="de-DE" sz="1200" dirty="0">
                <a:hlinkClick r:id="rId8"/>
              </a:rPr>
              <a:t>https://showyourstripes.info/</a:t>
            </a:r>
            <a:endParaRPr lang="de-DE" sz="1200" dirty="0"/>
          </a:p>
          <a:p>
            <a:endParaRPr lang="de-DE" dirty="0"/>
          </a:p>
        </p:txBody>
      </p:sp>
      <p:sp>
        <p:nvSpPr>
          <p:cNvPr id="34" name="Textfeld 33">
            <a:extLst>
              <a:ext uri="{FF2B5EF4-FFF2-40B4-BE49-F238E27FC236}">
                <a16:creationId xmlns:a16="http://schemas.microsoft.com/office/drawing/2014/main" id="{9EDA43EC-C7A3-E7B4-33F3-805F32209FEE}"/>
              </a:ext>
            </a:extLst>
          </p:cNvPr>
          <p:cNvSpPr txBox="1"/>
          <p:nvPr/>
        </p:nvSpPr>
        <p:spPr>
          <a:xfrm>
            <a:off x="8860281" y="2097460"/>
            <a:ext cx="3941034" cy="461665"/>
          </a:xfrm>
          <a:prstGeom prst="rect">
            <a:avLst/>
          </a:prstGeom>
          <a:noFill/>
        </p:spPr>
        <p:txBody>
          <a:bodyPr wrap="square">
            <a:spAutoFit/>
          </a:bodyPr>
          <a:lstStyle/>
          <a:p>
            <a:pPr defTabSz="947684">
              <a:defRPr/>
            </a:pPr>
            <a:r>
              <a:rPr lang="de-DE" sz="1200" dirty="0"/>
              <a:t>Darstellung der „Warming Stripes“</a:t>
            </a:r>
            <a:br>
              <a:rPr lang="de-DE" sz="1200" dirty="0"/>
            </a:br>
            <a:r>
              <a:rPr lang="de-DE" sz="1200" dirty="0"/>
              <a:t>in Form einer Spirale </a:t>
            </a:r>
          </a:p>
        </p:txBody>
      </p:sp>
      <p:pic>
        <p:nvPicPr>
          <p:cNvPr id="35" name="Grafik 34">
            <a:extLst>
              <a:ext uri="{FF2B5EF4-FFF2-40B4-BE49-F238E27FC236}">
                <a16:creationId xmlns:a16="http://schemas.microsoft.com/office/drawing/2014/main" id="{DCDFF94E-95FB-2D77-347A-89DDF9913194}"/>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29000"/>
                    </a14:imgEffect>
                  </a14:imgLayer>
                </a14:imgProps>
              </a:ext>
              <a:ext uri="{28A0092B-C50C-407E-A947-70E740481C1C}">
                <a14:useLocalDpi xmlns:a14="http://schemas.microsoft.com/office/drawing/2010/main"/>
              </a:ext>
            </a:extLst>
          </a:blip>
          <a:stretch>
            <a:fillRect/>
          </a:stretch>
        </p:blipFill>
        <p:spPr>
          <a:xfrm>
            <a:off x="8953984" y="2790828"/>
            <a:ext cx="2344676" cy="2256046"/>
          </a:xfrm>
          <a:prstGeom prst="rect">
            <a:avLst/>
          </a:prstGeom>
          <a:solidFill>
            <a:schemeClr val="bg1"/>
          </a:solidFill>
        </p:spPr>
      </p:pic>
      <p:sp>
        <p:nvSpPr>
          <p:cNvPr id="39" name="Textfeld 38">
            <a:extLst>
              <a:ext uri="{FF2B5EF4-FFF2-40B4-BE49-F238E27FC236}">
                <a16:creationId xmlns:a16="http://schemas.microsoft.com/office/drawing/2014/main" id="{89A2A8E6-8743-D018-E49F-59B07F764230}"/>
              </a:ext>
            </a:extLst>
          </p:cNvPr>
          <p:cNvSpPr txBox="1"/>
          <p:nvPr/>
        </p:nvSpPr>
        <p:spPr>
          <a:xfrm>
            <a:off x="8953984" y="5298609"/>
            <a:ext cx="2895638" cy="553998"/>
          </a:xfrm>
          <a:prstGeom prst="rect">
            <a:avLst/>
          </a:prstGeom>
          <a:noFill/>
        </p:spPr>
        <p:txBody>
          <a:bodyPr wrap="square">
            <a:spAutoFit/>
          </a:bodyPr>
          <a:lstStyle/>
          <a:p>
            <a:r>
              <a:rPr lang="de-DE" sz="1200" dirty="0">
                <a:hlinkClick r:id="rId11"/>
              </a:rPr>
              <a:t>https://svs.gsfc.nasa.gov/5383/</a:t>
            </a:r>
            <a:endParaRPr lang="de-DE" sz="1200" dirty="0"/>
          </a:p>
          <a:p>
            <a:endParaRPr lang="de-DE" dirty="0"/>
          </a:p>
        </p:txBody>
      </p:sp>
    </p:spTree>
    <p:extLst>
      <p:ext uri="{BB962C8B-B14F-4D97-AF65-F5344CB8AC3E}">
        <p14:creationId xmlns:p14="http://schemas.microsoft.com/office/powerpoint/2010/main" val="1488008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8606A30-B1E0-5015-2D62-4FAD3786BDF5}"/>
              </a:ext>
            </a:extLst>
          </p:cNvPr>
          <p:cNvSpPr>
            <a:spLocks noGrp="1"/>
          </p:cNvSpPr>
          <p:nvPr>
            <p:ph type="sldNum" sz="quarter" idx="4"/>
          </p:nvPr>
        </p:nvSpPr>
        <p:spPr/>
        <p:txBody>
          <a:bodyPr/>
          <a:lstStyle/>
          <a:p>
            <a:pPr algn="l"/>
            <a:r>
              <a:rPr lang="de-DE"/>
              <a:t>Seite </a:t>
            </a:r>
            <a:fld id="{116EDF81-E62B-6D4E-87B5-2A3890D58C7C}" type="slidenum">
              <a:rPr lang="de-DE" smtClean="0"/>
              <a:pPr algn="l"/>
              <a:t>18</a:t>
            </a:fld>
            <a:endParaRPr lang="de-DE" dirty="0"/>
          </a:p>
        </p:txBody>
      </p:sp>
      <p:sp>
        <p:nvSpPr>
          <p:cNvPr id="4" name="Titel 1">
            <a:extLst>
              <a:ext uri="{FF2B5EF4-FFF2-40B4-BE49-F238E27FC236}">
                <a16:creationId xmlns:a16="http://schemas.microsoft.com/office/drawing/2014/main" id="{FAF0377E-0E55-872D-0159-E33617D6A08C}"/>
              </a:ext>
            </a:extLst>
          </p:cNvPr>
          <p:cNvSpPr>
            <a:spLocks noGrp="1"/>
          </p:cNvSpPr>
          <p:nvPr>
            <p:ph type="title"/>
          </p:nvPr>
        </p:nvSpPr>
        <p:spPr>
          <a:xfrm>
            <a:off x="1211068" y="318907"/>
            <a:ext cx="10515600" cy="557139"/>
          </a:xfrm>
        </p:spPr>
        <p:txBody>
          <a:bodyPr/>
          <a:lstStyle/>
          <a:p>
            <a:r>
              <a:rPr lang="de-DE" dirty="0"/>
              <a:t>Normen</a:t>
            </a:r>
          </a:p>
        </p:txBody>
      </p:sp>
      <p:pic>
        <p:nvPicPr>
          <p:cNvPr id="14" name="Grafik 13">
            <a:extLst>
              <a:ext uri="{FF2B5EF4-FFF2-40B4-BE49-F238E27FC236}">
                <a16:creationId xmlns:a16="http://schemas.microsoft.com/office/drawing/2014/main" id="{0570641E-F59D-8C51-03C1-E117D6150A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926" y="1333930"/>
            <a:ext cx="11273804" cy="5165452"/>
          </a:xfrm>
          <a:prstGeom prst="rect">
            <a:avLst/>
          </a:prstGeom>
        </p:spPr>
      </p:pic>
    </p:spTree>
    <p:extLst>
      <p:ext uri="{BB962C8B-B14F-4D97-AF65-F5344CB8AC3E}">
        <p14:creationId xmlns:p14="http://schemas.microsoft.com/office/powerpoint/2010/main" val="3103898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llipse 22">
            <a:extLst>
              <a:ext uri="{FF2B5EF4-FFF2-40B4-BE49-F238E27FC236}">
                <a16:creationId xmlns:a16="http://schemas.microsoft.com/office/drawing/2014/main" id="{9AB2D81A-9CE3-441A-B70F-AC404F116C8D}"/>
              </a:ext>
            </a:extLst>
          </p:cNvPr>
          <p:cNvSpPr/>
          <p:nvPr/>
        </p:nvSpPr>
        <p:spPr>
          <a:xfrm>
            <a:off x="3125377" y="1076802"/>
            <a:ext cx="5292033" cy="3238959"/>
          </a:xfrm>
          <a:prstGeom prst="ellipse">
            <a:avLst/>
          </a:prstGeom>
          <a:solidFill>
            <a:srgbClr val="F9CC5D">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E0EB440E-C37E-473C-9C04-8551CF4B80DA}"/>
              </a:ext>
            </a:extLst>
          </p:cNvPr>
          <p:cNvSpPr/>
          <p:nvPr/>
        </p:nvSpPr>
        <p:spPr>
          <a:xfrm>
            <a:off x="5064807" y="2899584"/>
            <a:ext cx="5943323" cy="3238959"/>
          </a:xfrm>
          <a:prstGeom prst="ellipse">
            <a:avLst/>
          </a:prstGeom>
          <a:solidFill>
            <a:srgbClr val="F869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llipse 3">
            <a:extLst>
              <a:ext uri="{FF2B5EF4-FFF2-40B4-BE49-F238E27FC236}">
                <a16:creationId xmlns:a16="http://schemas.microsoft.com/office/drawing/2014/main" id="{EBCE86DF-7D72-4674-AA64-13842D2AA1E2}"/>
              </a:ext>
            </a:extLst>
          </p:cNvPr>
          <p:cNvSpPr/>
          <p:nvPr/>
        </p:nvSpPr>
        <p:spPr>
          <a:xfrm>
            <a:off x="506601" y="2842352"/>
            <a:ext cx="5292033" cy="3238959"/>
          </a:xfrm>
          <a:prstGeom prst="ellipse">
            <a:avLst/>
          </a:prstGeom>
          <a:solidFill>
            <a:srgbClr val="17B5E9">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EBDBABF6-43D2-49D8-92A9-23789D3AEF3C}"/>
              </a:ext>
            </a:extLst>
          </p:cNvPr>
          <p:cNvSpPr txBox="1"/>
          <p:nvPr/>
        </p:nvSpPr>
        <p:spPr>
          <a:xfrm>
            <a:off x="2425114" y="3679725"/>
            <a:ext cx="3200400" cy="738664"/>
          </a:xfrm>
          <a:prstGeom prst="rect">
            <a:avLst/>
          </a:prstGeom>
          <a:noFill/>
        </p:spPr>
        <p:txBody>
          <a:bodyPr wrap="square" lIns="0" tIns="0" rIns="0" bIns="0" rtlCol="0">
            <a:spAutoFit/>
          </a:bodyPr>
          <a:lstStyle/>
          <a:p>
            <a:pPr algn="ctr"/>
            <a:r>
              <a:rPr lang="de-DE" sz="4800" b="1" dirty="0">
                <a:solidFill>
                  <a:schemeClr val="bg1"/>
                </a:solidFill>
                <a:latin typeface="Bradley Hand ITC" panose="03070402050302030203" pitchFamily="66" charset="0"/>
              </a:rPr>
              <a:t>Sollen</a:t>
            </a:r>
          </a:p>
        </p:txBody>
      </p:sp>
      <p:sp>
        <p:nvSpPr>
          <p:cNvPr id="9" name="Titel 8">
            <a:extLst>
              <a:ext uri="{FF2B5EF4-FFF2-40B4-BE49-F238E27FC236}">
                <a16:creationId xmlns:a16="http://schemas.microsoft.com/office/drawing/2014/main" id="{7878F7B1-CE5B-6B6F-536C-683E08B0AF3A}"/>
              </a:ext>
            </a:extLst>
          </p:cNvPr>
          <p:cNvSpPr>
            <a:spLocks noGrp="1"/>
          </p:cNvSpPr>
          <p:nvPr>
            <p:ph type="title"/>
          </p:nvPr>
        </p:nvSpPr>
        <p:spPr/>
        <p:txBody>
          <a:bodyPr/>
          <a:lstStyle/>
          <a:p>
            <a:r>
              <a:rPr lang="de-DE" dirty="0"/>
              <a:t>Motivation/Werte</a:t>
            </a:r>
          </a:p>
        </p:txBody>
      </p:sp>
      <p:sp>
        <p:nvSpPr>
          <p:cNvPr id="2" name="Foliennummernplatzhalter 1">
            <a:extLst>
              <a:ext uri="{FF2B5EF4-FFF2-40B4-BE49-F238E27FC236}">
                <a16:creationId xmlns:a16="http://schemas.microsoft.com/office/drawing/2014/main" id="{2D23389A-DE68-46EA-8C92-8C0FB3B365C9}"/>
              </a:ext>
            </a:extLst>
          </p:cNvPr>
          <p:cNvSpPr>
            <a:spLocks noGrp="1"/>
          </p:cNvSpPr>
          <p:nvPr>
            <p:ph type="sldNum" sz="quarter" idx="4"/>
          </p:nvPr>
        </p:nvSpPr>
        <p:spPr/>
        <p:txBody>
          <a:bodyPr/>
          <a:lstStyle/>
          <a:p>
            <a:pPr algn="l"/>
            <a:r>
              <a:rPr lang="de-DE"/>
              <a:t>Seite </a:t>
            </a:r>
            <a:fld id="{116EDF81-E62B-6D4E-87B5-2A3890D58C7C}" type="slidenum">
              <a:rPr lang="de-DE" smtClean="0"/>
              <a:pPr algn="l"/>
              <a:t>19</a:t>
            </a:fld>
            <a:endParaRPr lang="de-DE" sz="1100"/>
          </a:p>
        </p:txBody>
      </p:sp>
      <p:sp>
        <p:nvSpPr>
          <p:cNvPr id="5" name="Textfeld 4">
            <a:extLst>
              <a:ext uri="{FF2B5EF4-FFF2-40B4-BE49-F238E27FC236}">
                <a16:creationId xmlns:a16="http://schemas.microsoft.com/office/drawing/2014/main" id="{B86CFEDA-3B0D-40CF-B9FE-62BB964B4103}"/>
              </a:ext>
            </a:extLst>
          </p:cNvPr>
          <p:cNvSpPr txBox="1"/>
          <p:nvPr/>
        </p:nvSpPr>
        <p:spPr>
          <a:xfrm>
            <a:off x="4059043" y="2454412"/>
            <a:ext cx="3200400" cy="738664"/>
          </a:xfrm>
          <a:prstGeom prst="rect">
            <a:avLst/>
          </a:prstGeom>
          <a:noFill/>
        </p:spPr>
        <p:txBody>
          <a:bodyPr wrap="square" lIns="0" tIns="0" rIns="0" bIns="0" rtlCol="0">
            <a:spAutoFit/>
          </a:bodyPr>
          <a:lstStyle/>
          <a:p>
            <a:pPr algn="ctr"/>
            <a:r>
              <a:rPr lang="de-DE" sz="4800" b="1" dirty="0">
                <a:solidFill>
                  <a:schemeClr val="bg1"/>
                </a:solidFill>
                <a:latin typeface="Bradley Hand ITC" panose="03070402050302030203" pitchFamily="66" charset="0"/>
              </a:rPr>
              <a:t>Wollen</a:t>
            </a:r>
          </a:p>
        </p:txBody>
      </p:sp>
      <p:sp>
        <p:nvSpPr>
          <p:cNvPr id="12" name="Textfeld 11">
            <a:extLst>
              <a:ext uri="{FF2B5EF4-FFF2-40B4-BE49-F238E27FC236}">
                <a16:creationId xmlns:a16="http://schemas.microsoft.com/office/drawing/2014/main" id="{78CC8787-A236-4961-84A2-7A7396E2C243}"/>
              </a:ext>
            </a:extLst>
          </p:cNvPr>
          <p:cNvSpPr txBox="1"/>
          <p:nvPr/>
        </p:nvSpPr>
        <p:spPr>
          <a:xfrm>
            <a:off x="5376794" y="3882538"/>
            <a:ext cx="3200400" cy="738664"/>
          </a:xfrm>
          <a:prstGeom prst="rect">
            <a:avLst/>
          </a:prstGeom>
          <a:noFill/>
        </p:spPr>
        <p:txBody>
          <a:bodyPr wrap="square" lIns="0" tIns="0" rIns="0" bIns="0" rtlCol="0">
            <a:spAutoFit/>
          </a:bodyPr>
          <a:lstStyle/>
          <a:p>
            <a:pPr algn="ctr"/>
            <a:r>
              <a:rPr lang="de-DE" sz="4800" b="1" dirty="0">
                <a:solidFill>
                  <a:schemeClr val="bg1"/>
                </a:solidFill>
                <a:latin typeface="Bradley Hand ITC" panose="03070402050302030203" pitchFamily="66" charset="0"/>
              </a:rPr>
              <a:t>Können</a:t>
            </a:r>
          </a:p>
        </p:txBody>
      </p:sp>
      <p:sp>
        <p:nvSpPr>
          <p:cNvPr id="6" name="Textfeld 5">
            <a:extLst>
              <a:ext uri="{FF2B5EF4-FFF2-40B4-BE49-F238E27FC236}">
                <a16:creationId xmlns:a16="http://schemas.microsoft.com/office/drawing/2014/main" id="{3B4A11A6-8240-48DA-869E-9846519CC5EF}"/>
              </a:ext>
            </a:extLst>
          </p:cNvPr>
          <p:cNvSpPr txBox="1"/>
          <p:nvPr/>
        </p:nvSpPr>
        <p:spPr>
          <a:xfrm>
            <a:off x="705941" y="3938241"/>
            <a:ext cx="2160158" cy="553998"/>
          </a:xfrm>
          <a:prstGeom prst="rect">
            <a:avLst/>
          </a:prstGeom>
          <a:noFill/>
        </p:spPr>
        <p:txBody>
          <a:bodyPr wrap="square" lIns="0" tIns="0" rIns="0" bIns="0" rtlCol="0">
            <a:spAutoFit/>
          </a:bodyPr>
          <a:lstStyle/>
          <a:p>
            <a:pPr algn="ctr"/>
            <a:r>
              <a:rPr lang="de-DE">
                <a:solidFill>
                  <a:schemeClr val="bg1"/>
                </a:solidFill>
              </a:rPr>
              <a:t>Gesetzliche Vorgaben umsetzen </a:t>
            </a:r>
          </a:p>
        </p:txBody>
      </p:sp>
      <p:sp>
        <p:nvSpPr>
          <p:cNvPr id="18" name="Textfeld 17">
            <a:extLst>
              <a:ext uri="{FF2B5EF4-FFF2-40B4-BE49-F238E27FC236}">
                <a16:creationId xmlns:a16="http://schemas.microsoft.com/office/drawing/2014/main" id="{7DFFF9B2-D85C-4D43-9321-6098BA6158C8}"/>
              </a:ext>
            </a:extLst>
          </p:cNvPr>
          <p:cNvSpPr txBox="1"/>
          <p:nvPr/>
        </p:nvSpPr>
        <p:spPr>
          <a:xfrm>
            <a:off x="1087221" y="4766875"/>
            <a:ext cx="1675122" cy="276999"/>
          </a:xfrm>
          <a:prstGeom prst="rect">
            <a:avLst/>
          </a:prstGeom>
          <a:noFill/>
        </p:spPr>
        <p:txBody>
          <a:bodyPr wrap="square" lIns="0" tIns="0" rIns="0" bIns="0" rtlCol="0">
            <a:spAutoFit/>
          </a:bodyPr>
          <a:lstStyle/>
          <a:p>
            <a:pPr algn="ctr"/>
            <a:r>
              <a:rPr lang="de-DE" dirty="0">
                <a:solidFill>
                  <a:schemeClr val="bg1"/>
                </a:solidFill>
              </a:rPr>
              <a:t>Glaubwürdigkeit</a:t>
            </a:r>
          </a:p>
        </p:txBody>
      </p:sp>
      <p:sp>
        <p:nvSpPr>
          <p:cNvPr id="19" name="Textfeld 18">
            <a:extLst>
              <a:ext uri="{FF2B5EF4-FFF2-40B4-BE49-F238E27FC236}">
                <a16:creationId xmlns:a16="http://schemas.microsoft.com/office/drawing/2014/main" id="{547E941B-1C4D-4773-8A14-852382072C62}"/>
              </a:ext>
            </a:extLst>
          </p:cNvPr>
          <p:cNvSpPr txBox="1"/>
          <p:nvPr/>
        </p:nvSpPr>
        <p:spPr>
          <a:xfrm>
            <a:off x="5064807" y="1627663"/>
            <a:ext cx="1675122" cy="276999"/>
          </a:xfrm>
          <a:prstGeom prst="rect">
            <a:avLst/>
          </a:prstGeom>
          <a:noFill/>
        </p:spPr>
        <p:txBody>
          <a:bodyPr wrap="square" lIns="0" tIns="0" rIns="0" bIns="0" rtlCol="0">
            <a:spAutoFit/>
          </a:bodyPr>
          <a:lstStyle/>
          <a:p>
            <a:pPr algn="ctr"/>
            <a:r>
              <a:rPr lang="de-DE" dirty="0">
                <a:solidFill>
                  <a:schemeClr val="bg1"/>
                </a:solidFill>
              </a:rPr>
              <a:t>Vorbildlich sein</a:t>
            </a:r>
          </a:p>
        </p:txBody>
      </p:sp>
      <p:sp>
        <p:nvSpPr>
          <p:cNvPr id="20" name="Textfeld 19">
            <a:extLst>
              <a:ext uri="{FF2B5EF4-FFF2-40B4-BE49-F238E27FC236}">
                <a16:creationId xmlns:a16="http://schemas.microsoft.com/office/drawing/2014/main" id="{2B363D1E-2BB5-428F-9DE3-96470410CFC3}"/>
              </a:ext>
            </a:extLst>
          </p:cNvPr>
          <p:cNvSpPr txBox="1"/>
          <p:nvPr/>
        </p:nvSpPr>
        <p:spPr>
          <a:xfrm>
            <a:off x="6560214" y="5025463"/>
            <a:ext cx="2087319" cy="830997"/>
          </a:xfrm>
          <a:prstGeom prst="rect">
            <a:avLst/>
          </a:prstGeom>
          <a:noFill/>
        </p:spPr>
        <p:txBody>
          <a:bodyPr wrap="square" lIns="0" tIns="0" rIns="0" bIns="0" rtlCol="0">
            <a:spAutoFit/>
          </a:bodyPr>
          <a:lstStyle/>
          <a:p>
            <a:pPr algn="ctr"/>
            <a:r>
              <a:rPr lang="de-DE" dirty="0">
                <a:solidFill>
                  <a:schemeClr val="bg1"/>
                </a:solidFill>
              </a:rPr>
              <a:t>Praktische Erfahrungen </a:t>
            </a:r>
            <a:br>
              <a:rPr lang="de-DE" dirty="0">
                <a:solidFill>
                  <a:schemeClr val="bg1"/>
                </a:solidFill>
              </a:rPr>
            </a:br>
            <a:r>
              <a:rPr lang="de-DE" dirty="0">
                <a:solidFill>
                  <a:schemeClr val="bg1"/>
                </a:solidFill>
              </a:rPr>
              <a:t>machen</a:t>
            </a:r>
          </a:p>
        </p:txBody>
      </p:sp>
      <p:sp>
        <p:nvSpPr>
          <p:cNvPr id="21" name="Textfeld 20">
            <a:extLst>
              <a:ext uri="{FF2B5EF4-FFF2-40B4-BE49-F238E27FC236}">
                <a16:creationId xmlns:a16="http://schemas.microsoft.com/office/drawing/2014/main" id="{AB797950-BDE6-40E6-BBDD-E465CFC704C0}"/>
              </a:ext>
            </a:extLst>
          </p:cNvPr>
          <p:cNvSpPr txBox="1"/>
          <p:nvPr/>
        </p:nvSpPr>
        <p:spPr>
          <a:xfrm>
            <a:off x="8553282" y="4519064"/>
            <a:ext cx="1925186" cy="553998"/>
          </a:xfrm>
          <a:prstGeom prst="rect">
            <a:avLst/>
          </a:prstGeom>
          <a:noFill/>
        </p:spPr>
        <p:txBody>
          <a:bodyPr wrap="square" lIns="0" tIns="0" rIns="0" bIns="0" rtlCol="0">
            <a:spAutoFit/>
          </a:bodyPr>
          <a:lstStyle/>
          <a:p>
            <a:pPr algn="ctr"/>
            <a:r>
              <a:rPr lang="de-DE" dirty="0">
                <a:solidFill>
                  <a:schemeClr val="bg1"/>
                </a:solidFill>
              </a:rPr>
              <a:t>Transformation bewerkstelligen</a:t>
            </a:r>
          </a:p>
        </p:txBody>
      </p:sp>
      <p:sp>
        <p:nvSpPr>
          <p:cNvPr id="22" name="Textfeld 21">
            <a:extLst>
              <a:ext uri="{FF2B5EF4-FFF2-40B4-BE49-F238E27FC236}">
                <a16:creationId xmlns:a16="http://schemas.microsoft.com/office/drawing/2014/main" id="{5D90122D-64EC-49E1-869F-21629DB232D4}"/>
              </a:ext>
            </a:extLst>
          </p:cNvPr>
          <p:cNvSpPr txBox="1"/>
          <p:nvPr/>
        </p:nvSpPr>
        <p:spPr>
          <a:xfrm>
            <a:off x="7099864" y="3138450"/>
            <a:ext cx="3321486" cy="830997"/>
          </a:xfrm>
          <a:prstGeom prst="rect">
            <a:avLst/>
          </a:prstGeom>
          <a:noFill/>
        </p:spPr>
        <p:txBody>
          <a:bodyPr wrap="square" lIns="0" tIns="0" rIns="0" bIns="0" rtlCol="0">
            <a:spAutoFit/>
          </a:bodyPr>
          <a:lstStyle/>
          <a:p>
            <a:pPr algn="ctr"/>
            <a:r>
              <a:rPr lang="de-DE" dirty="0">
                <a:solidFill>
                  <a:schemeClr val="bg1"/>
                </a:solidFill>
              </a:rPr>
              <a:t>Nachfrage nach klimaverträglichen Produkten </a:t>
            </a:r>
            <a:br>
              <a:rPr lang="de-DE" dirty="0">
                <a:solidFill>
                  <a:schemeClr val="bg1"/>
                </a:solidFill>
              </a:rPr>
            </a:br>
            <a:r>
              <a:rPr lang="de-DE" dirty="0">
                <a:solidFill>
                  <a:schemeClr val="bg1"/>
                </a:solidFill>
              </a:rPr>
              <a:t>und Dienstleistungen</a:t>
            </a:r>
          </a:p>
        </p:txBody>
      </p:sp>
      <p:sp>
        <p:nvSpPr>
          <p:cNvPr id="25" name="Textfeld 24">
            <a:extLst>
              <a:ext uri="{FF2B5EF4-FFF2-40B4-BE49-F238E27FC236}">
                <a16:creationId xmlns:a16="http://schemas.microsoft.com/office/drawing/2014/main" id="{9FD22B86-37DD-42BA-9E61-05CF20F97140}"/>
              </a:ext>
            </a:extLst>
          </p:cNvPr>
          <p:cNvSpPr txBox="1"/>
          <p:nvPr/>
        </p:nvSpPr>
        <p:spPr>
          <a:xfrm>
            <a:off x="3156425" y="4613431"/>
            <a:ext cx="2036956" cy="553998"/>
          </a:xfrm>
          <a:prstGeom prst="rect">
            <a:avLst/>
          </a:prstGeom>
          <a:noFill/>
        </p:spPr>
        <p:txBody>
          <a:bodyPr wrap="square" lIns="0" tIns="0" rIns="0" bIns="0" rtlCol="0">
            <a:spAutoFit/>
          </a:bodyPr>
          <a:lstStyle/>
          <a:p>
            <a:pPr algn="ctr"/>
            <a:r>
              <a:rPr lang="de-DE" dirty="0">
                <a:solidFill>
                  <a:schemeClr val="bg1"/>
                </a:solidFill>
              </a:rPr>
              <a:t>Klimapolitik ohne Widerspruch</a:t>
            </a:r>
          </a:p>
        </p:txBody>
      </p:sp>
      <p:sp>
        <p:nvSpPr>
          <p:cNvPr id="26" name="Textfeld 25">
            <a:extLst>
              <a:ext uri="{FF2B5EF4-FFF2-40B4-BE49-F238E27FC236}">
                <a16:creationId xmlns:a16="http://schemas.microsoft.com/office/drawing/2014/main" id="{C74A4A73-2C5B-4733-AAA1-DD41114E1E75}"/>
              </a:ext>
            </a:extLst>
          </p:cNvPr>
          <p:cNvSpPr txBox="1"/>
          <p:nvPr/>
        </p:nvSpPr>
        <p:spPr>
          <a:xfrm>
            <a:off x="6030215" y="2256834"/>
            <a:ext cx="1765026" cy="276999"/>
          </a:xfrm>
          <a:prstGeom prst="rect">
            <a:avLst/>
          </a:prstGeom>
          <a:noFill/>
        </p:spPr>
        <p:txBody>
          <a:bodyPr wrap="square" lIns="0" tIns="0" rIns="0" bIns="0" rtlCol="0">
            <a:spAutoFit/>
          </a:bodyPr>
          <a:lstStyle/>
          <a:p>
            <a:pPr algn="ctr"/>
            <a:r>
              <a:rPr lang="de-DE" dirty="0">
                <a:solidFill>
                  <a:schemeClr val="bg1"/>
                </a:solidFill>
              </a:rPr>
              <a:t>Motivieren</a:t>
            </a:r>
          </a:p>
        </p:txBody>
      </p:sp>
      <p:sp>
        <p:nvSpPr>
          <p:cNvPr id="27" name="Textfeld 26">
            <a:extLst>
              <a:ext uri="{FF2B5EF4-FFF2-40B4-BE49-F238E27FC236}">
                <a16:creationId xmlns:a16="http://schemas.microsoft.com/office/drawing/2014/main" id="{406C7621-C207-4FA5-A326-9DBB560FBAB7}"/>
              </a:ext>
            </a:extLst>
          </p:cNvPr>
          <p:cNvSpPr txBox="1"/>
          <p:nvPr/>
        </p:nvSpPr>
        <p:spPr>
          <a:xfrm>
            <a:off x="3552358" y="2083313"/>
            <a:ext cx="1675122" cy="276999"/>
          </a:xfrm>
          <a:prstGeom prst="rect">
            <a:avLst/>
          </a:prstGeom>
          <a:noFill/>
        </p:spPr>
        <p:txBody>
          <a:bodyPr wrap="square" lIns="0" tIns="0" rIns="0" bIns="0" rtlCol="0">
            <a:spAutoFit/>
          </a:bodyPr>
          <a:lstStyle/>
          <a:p>
            <a:pPr algn="ctr"/>
            <a:r>
              <a:rPr lang="de-DE" dirty="0">
                <a:solidFill>
                  <a:schemeClr val="bg1"/>
                </a:solidFill>
              </a:rPr>
              <a:t>Vorreiter sein</a:t>
            </a:r>
          </a:p>
        </p:txBody>
      </p:sp>
      <p:sp>
        <p:nvSpPr>
          <p:cNvPr id="7" name="Textfeld 6">
            <a:extLst>
              <a:ext uri="{FF2B5EF4-FFF2-40B4-BE49-F238E27FC236}">
                <a16:creationId xmlns:a16="http://schemas.microsoft.com/office/drawing/2014/main" id="{791A3D9D-38EC-9141-6076-B479C059E3B0}"/>
              </a:ext>
            </a:extLst>
          </p:cNvPr>
          <p:cNvSpPr txBox="1"/>
          <p:nvPr/>
        </p:nvSpPr>
        <p:spPr>
          <a:xfrm>
            <a:off x="2167507" y="5372685"/>
            <a:ext cx="1891536" cy="553998"/>
          </a:xfrm>
          <a:prstGeom prst="rect">
            <a:avLst/>
          </a:prstGeom>
          <a:noFill/>
        </p:spPr>
        <p:txBody>
          <a:bodyPr wrap="square" lIns="0" tIns="0" rIns="0" bIns="0" rtlCol="0">
            <a:spAutoFit/>
          </a:bodyPr>
          <a:lstStyle/>
          <a:p>
            <a:pPr algn="ctr"/>
            <a:r>
              <a:rPr lang="de-DE" dirty="0">
                <a:solidFill>
                  <a:schemeClr val="bg1"/>
                </a:solidFill>
              </a:rPr>
              <a:t>Berücksichtigen der Wissenschaft</a:t>
            </a:r>
          </a:p>
        </p:txBody>
      </p:sp>
      <p:sp>
        <p:nvSpPr>
          <p:cNvPr id="29" name="Textfeld 28">
            <a:extLst>
              <a:ext uri="{FF2B5EF4-FFF2-40B4-BE49-F238E27FC236}">
                <a16:creationId xmlns:a16="http://schemas.microsoft.com/office/drawing/2014/main" id="{E82EAFAE-8FC8-0115-E88B-BC51FC0F22E4}"/>
              </a:ext>
            </a:extLst>
          </p:cNvPr>
          <p:cNvSpPr txBox="1"/>
          <p:nvPr/>
        </p:nvSpPr>
        <p:spPr>
          <a:xfrm>
            <a:off x="169993" y="1337112"/>
            <a:ext cx="6094070" cy="923330"/>
          </a:xfrm>
          <a:prstGeom prst="rect">
            <a:avLst/>
          </a:prstGeom>
          <a:noFill/>
        </p:spPr>
        <p:txBody>
          <a:bodyPr wrap="square">
            <a:spAutoFit/>
          </a:bodyPr>
          <a:lstStyle/>
          <a:p>
            <a:pPr>
              <a:spcAft>
                <a:spcPts val="1200"/>
              </a:spcAft>
              <a:tabLst>
                <a:tab pos="84138" algn="l"/>
              </a:tabLst>
            </a:pPr>
            <a:r>
              <a:rPr lang="de-DE" b="1" dirty="0">
                <a:solidFill>
                  <a:srgbClr val="17B5E9"/>
                </a:solidFill>
                <a:ea typeface="Droid Sans" panose="020B0606030804020204" pitchFamily="34" charset="0"/>
                <a:cs typeface="Droid Sans" panose="020B0606030804020204" pitchFamily="34" charset="0"/>
              </a:rPr>
              <a:t>Was wollen, können und</a:t>
            </a:r>
            <a:br>
              <a:rPr lang="de-DE" b="1" dirty="0">
                <a:solidFill>
                  <a:srgbClr val="17B5E9"/>
                </a:solidFill>
                <a:ea typeface="Droid Sans" panose="020B0606030804020204" pitchFamily="34" charset="0"/>
                <a:cs typeface="Droid Sans" panose="020B0606030804020204" pitchFamily="34" charset="0"/>
              </a:rPr>
            </a:br>
            <a:r>
              <a:rPr lang="de-DE" b="1" dirty="0">
                <a:solidFill>
                  <a:srgbClr val="17B5E9"/>
                </a:solidFill>
                <a:ea typeface="Droid Sans" panose="020B0606030804020204" pitchFamily="34" charset="0"/>
                <a:cs typeface="Droid Sans" panose="020B0606030804020204" pitchFamily="34" charset="0"/>
              </a:rPr>
              <a:t>sollen kommunale </a:t>
            </a:r>
            <a:br>
              <a:rPr lang="de-DE" b="1" dirty="0">
                <a:solidFill>
                  <a:srgbClr val="17B5E9"/>
                </a:solidFill>
                <a:ea typeface="Droid Sans" panose="020B0606030804020204" pitchFamily="34" charset="0"/>
                <a:cs typeface="Droid Sans" panose="020B0606030804020204" pitchFamily="34" charset="0"/>
              </a:rPr>
            </a:br>
            <a:r>
              <a:rPr lang="de-DE" b="1" dirty="0">
                <a:solidFill>
                  <a:srgbClr val="17B5E9"/>
                </a:solidFill>
                <a:ea typeface="Droid Sans" panose="020B0606030804020204" pitchFamily="34" charset="0"/>
                <a:cs typeface="Droid Sans" panose="020B0606030804020204" pitchFamily="34" charset="0"/>
              </a:rPr>
              <a:t>Verwaltungen? </a:t>
            </a:r>
            <a:endParaRPr lang="de-DE" sz="1800" b="1" dirty="0">
              <a:solidFill>
                <a:srgbClr val="17B5E9"/>
              </a:solidFill>
              <a:ea typeface="Droid Sans" panose="020B0606030804020204" pitchFamily="34" charset="0"/>
              <a:cs typeface="Droid Sans" panose="020B0606030804020204" pitchFamily="34" charset="0"/>
            </a:endParaRPr>
          </a:p>
        </p:txBody>
      </p:sp>
    </p:spTree>
    <p:extLst>
      <p:ext uri="{BB962C8B-B14F-4D97-AF65-F5344CB8AC3E}">
        <p14:creationId xmlns:p14="http://schemas.microsoft.com/office/powerpoint/2010/main" val="94301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12" grpId="0"/>
      <p:bldP spid="6" grpId="0"/>
      <p:bldP spid="18" grpId="0"/>
      <p:bldP spid="19" grpId="0"/>
      <p:bldP spid="20" grpId="0"/>
      <p:bldP spid="21" grpId="0"/>
      <p:bldP spid="22" grpId="0"/>
      <p:bldP spid="25" grpId="0"/>
      <p:bldP spid="26" grpId="0"/>
      <p:bldP spid="27"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2CAE445-A6C6-591A-0DB5-5502836E3D00}"/>
              </a:ext>
            </a:extLst>
          </p:cNvPr>
          <p:cNvSpPr>
            <a:spLocks noGrp="1"/>
          </p:cNvSpPr>
          <p:nvPr>
            <p:ph type="title"/>
          </p:nvPr>
        </p:nvSpPr>
        <p:spPr>
          <a:prstGeom prst="rect">
            <a:avLst/>
          </a:prstGeom>
        </p:spPr>
        <p:txBody>
          <a:bodyPr>
            <a:normAutofit/>
          </a:bodyPr>
          <a:lstStyle/>
          <a:p>
            <a:r>
              <a:rPr lang="de-DE" sz="2800" dirty="0"/>
              <a:t>Verwendungshinweise</a:t>
            </a:r>
          </a:p>
        </p:txBody>
      </p:sp>
      <p:sp>
        <p:nvSpPr>
          <p:cNvPr id="2" name="Foliennummernplatzhalter 1">
            <a:extLst>
              <a:ext uri="{FF2B5EF4-FFF2-40B4-BE49-F238E27FC236}">
                <a16:creationId xmlns:a16="http://schemas.microsoft.com/office/drawing/2014/main" id="{0D58534C-76DB-4DBA-AA81-07AD6258EF46}"/>
              </a:ext>
            </a:extLst>
          </p:cNvPr>
          <p:cNvSpPr>
            <a:spLocks noGrp="1"/>
          </p:cNvSpPr>
          <p:nvPr>
            <p:ph type="sldNum" sz="quarter" idx="4"/>
          </p:nvPr>
        </p:nvSpPr>
        <p:spPr>
          <a:prstGeom prst="rect">
            <a:avLst/>
          </a:prstGeom>
        </p:spPr>
        <p:txBody>
          <a:bodyPr/>
          <a:lstStyle/>
          <a:p>
            <a:pPr algn="l"/>
            <a:r>
              <a:rPr lang="de-DE" dirty="0"/>
              <a:t>Seite </a:t>
            </a:r>
            <a:fld id="{116EDF81-E62B-6D4E-87B5-2A3890D58C7C}" type="slidenum">
              <a:rPr lang="de-DE" smtClean="0"/>
              <a:pPr algn="l"/>
              <a:t>2</a:t>
            </a:fld>
            <a:endParaRPr lang="de-DE" dirty="0"/>
          </a:p>
        </p:txBody>
      </p:sp>
      <p:pic>
        <p:nvPicPr>
          <p:cNvPr id="3" name="Grafik 2">
            <a:extLst>
              <a:ext uri="{FF2B5EF4-FFF2-40B4-BE49-F238E27FC236}">
                <a16:creationId xmlns:a16="http://schemas.microsoft.com/office/drawing/2014/main" id="{E943260D-2244-C4AB-C486-23BF14399865}"/>
              </a:ext>
            </a:extLst>
          </p:cNvPr>
          <p:cNvPicPr>
            <a:picLocks noChangeAspect="1"/>
          </p:cNvPicPr>
          <p:nvPr/>
        </p:nvPicPr>
        <p:blipFill>
          <a:blip r:embed="rId3"/>
          <a:stretch>
            <a:fillRect/>
          </a:stretch>
        </p:blipFill>
        <p:spPr>
          <a:xfrm>
            <a:off x="462926" y="1779815"/>
            <a:ext cx="6425741" cy="4334632"/>
          </a:xfrm>
          <a:prstGeom prst="rect">
            <a:avLst/>
          </a:prstGeom>
        </p:spPr>
      </p:pic>
    </p:spTree>
    <p:extLst>
      <p:ext uri="{BB962C8B-B14F-4D97-AF65-F5344CB8AC3E}">
        <p14:creationId xmlns:p14="http://schemas.microsoft.com/office/powerpoint/2010/main" val="3568074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F33DB-6AD5-FB75-E4C0-06BA452D9486}"/>
              </a:ext>
            </a:extLst>
          </p:cNvPr>
          <p:cNvSpPr>
            <a:spLocks noGrp="1"/>
          </p:cNvSpPr>
          <p:nvPr>
            <p:ph type="title"/>
          </p:nvPr>
        </p:nvSpPr>
        <p:spPr/>
        <p:txBody>
          <a:bodyPr/>
          <a:lstStyle/>
          <a:p>
            <a:r>
              <a:rPr lang="de-DE" dirty="0"/>
              <a:t>Operationalisieren: Ziele „Auf einem Blick“ </a:t>
            </a:r>
          </a:p>
        </p:txBody>
      </p:sp>
      <p:sp>
        <p:nvSpPr>
          <p:cNvPr id="3" name="Foliennummernplatzhalter 2">
            <a:extLst>
              <a:ext uri="{FF2B5EF4-FFF2-40B4-BE49-F238E27FC236}">
                <a16:creationId xmlns:a16="http://schemas.microsoft.com/office/drawing/2014/main" id="{D30B7950-FC77-C7FA-798C-65244BA741EC}"/>
              </a:ext>
            </a:extLst>
          </p:cNvPr>
          <p:cNvSpPr>
            <a:spLocks noGrp="1"/>
          </p:cNvSpPr>
          <p:nvPr>
            <p:ph type="sldNum" sz="quarter" idx="4"/>
          </p:nvPr>
        </p:nvSpPr>
        <p:spPr/>
        <p:txBody>
          <a:bodyPr/>
          <a:lstStyle/>
          <a:p>
            <a:pPr algn="l"/>
            <a:r>
              <a:rPr lang="de-DE"/>
              <a:t>Seite </a:t>
            </a:r>
            <a:fld id="{116EDF81-E62B-6D4E-87B5-2A3890D58C7C}" type="slidenum">
              <a:rPr lang="de-DE" smtClean="0"/>
              <a:pPr algn="l"/>
              <a:t>20</a:t>
            </a:fld>
            <a:endParaRPr lang="de-DE" dirty="0"/>
          </a:p>
        </p:txBody>
      </p:sp>
      <p:pic>
        <p:nvPicPr>
          <p:cNvPr id="17" name="Grafik 16">
            <a:extLst>
              <a:ext uri="{FF2B5EF4-FFF2-40B4-BE49-F238E27FC236}">
                <a16:creationId xmlns:a16="http://schemas.microsoft.com/office/drawing/2014/main" id="{A4FBE1B4-A660-0839-B1FC-BEFDA3BFC5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939" y="1476904"/>
            <a:ext cx="11418285" cy="5101787"/>
          </a:xfrm>
          <a:prstGeom prst="rect">
            <a:avLst/>
          </a:prstGeom>
        </p:spPr>
      </p:pic>
    </p:spTree>
    <p:extLst>
      <p:ext uri="{BB962C8B-B14F-4D97-AF65-F5344CB8AC3E}">
        <p14:creationId xmlns:p14="http://schemas.microsoft.com/office/powerpoint/2010/main" val="222694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2E91B96-7977-FF53-E0F9-2FEA1EA34BCB}"/>
              </a:ext>
            </a:extLst>
          </p:cNvPr>
          <p:cNvSpPr>
            <a:spLocks noGrp="1"/>
          </p:cNvSpPr>
          <p:nvPr>
            <p:ph type="sldNum" sz="quarter" idx="4"/>
          </p:nvPr>
        </p:nvSpPr>
        <p:spPr/>
        <p:txBody>
          <a:bodyPr/>
          <a:lstStyle/>
          <a:p>
            <a:pPr algn="l"/>
            <a:r>
              <a:rPr lang="de-DE"/>
              <a:t>Seite </a:t>
            </a:r>
            <a:fld id="{116EDF81-E62B-6D4E-87B5-2A3890D58C7C}" type="slidenum">
              <a:rPr lang="de-DE" smtClean="0"/>
              <a:pPr algn="l"/>
              <a:t>21</a:t>
            </a:fld>
            <a:endParaRPr lang="de-DE" dirty="0"/>
          </a:p>
        </p:txBody>
      </p:sp>
      <p:pic>
        <p:nvPicPr>
          <p:cNvPr id="17" name="Grafik 16">
            <a:extLst>
              <a:ext uri="{FF2B5EF4-FFF2-40B4-BE49-F238E27FC236}">
                <a16:creationId xmlns:a16="http://schemas.microsoft.com/office/drawing/2014/main" id="{68663DDC-1E2B-1BD1-76E6-A13E75AAB5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2843" y="43539"/>
            <a:ext cx="2940477" cy="1157469"/>
          </a:xfrm>
          <a:prstGeom prst="rect">
            <a:avLst/>
          </a:prstGeom>
        </p:spPr>
      </p:pic>
      <p:pic>
        <p:nvPicPr>
          <p:cNvPr id="28" name="Grafik 27">
            <a:extLst>
              <a:ext uri="{FF2B5EF4-FFF2-40B4-BE49-F238E27FC236}">
                <a16:creationId xmlns:a16="http://schemas.microsoft.com/office/drawing/2014/main" id="{CC544EB7-1ADC-18D1-B7B5-DBE8D2904DE6}"/>
              </a:ext>
            </a:extLst>
          </p:cNvPr>
          <p:cNvPicPr>
            <a:picLocks noChangeAspect="1"/>
          </p:cNvPicPr>
          <p:nvPr/>
        </p:nvPicPr>
        <p:blipFill>
          <a:blip r:embed="rId5"/>
          <a:stretch>
            <a:fillRect/>
          </a:stretch>
        </p:blipFill>
        <p:spPr>
          <a:xfrm>
            <a:off x="566621" y="209622"/>
            <a:ext cx="11302964" cy="6108721"/>
          </a:xfrm>
          <a:prstGeom prst="rect">
            <a:avLst/>
          </a:prstGeom>
        </p:spPr>
      </p:pic>
    </p:spTree>
    <p:extLst>
      <p:ext uri="{BB962C8B-B14F-4D97-AF65-F5344CB8AC3E}">
        <p14:creationId xmlns:p14="http://schemas.microsoft.com/office/powerpoint/2010/main" val="1372792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395573F-0B70-29C1-F281-C9B63030C942}"/>
              </a:ext>
            </a:extLst>
          </p:cNvPr>
          <p:cNvSpPr>
            <a:spLocks noGrp="1"/>
          </p:cNvSpPr>
          <p:nvPr>
            <p:ph type="sldNum" sz="quarter" idx="4"/>
          </p:nvPr>
        </p:nvSpPr>
        <p:spPr/>
        <p:txBody>
          <a:bodyPr/>
          <a:lstStyle/>
          <a:p>
            <a:pPr algn="l"/>
            <a:r>
              <a:rPr lang="de-DE"/>
              <a:t>Seite </a:t>
            </a:r>
            <a:fld id="{116EDF81-E62B-6D4E-87B5-2A3890D58C7C}" type="slidenum">
              <a:rPr lang="de-DE" smtClean="0"/>
              <a:pPr algn="l"/>
              <a:t>22</a:t>
            </a:fld>
            <a:endParaRPr lang="de-DE" dirty="0"/>
          </a:p>
        </p:txBody>
      </p:sp>
      <p:pic>
        <p:nvPicPr>
          <p:cNvPr id="4" name="Grafik 3">
            <a:extLst>
              <a:ext uri="{FF2B5EF4-FFF2-40B4-BE49-F238E27FC236}">
                <a16:creationId xmlns:a16="http://schemas.microsoft.com/office/drawing/2014/main" id="{5E1EE6A3-05A8-215E-EDC0-05AEBEA5BC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32843" y="43539"/>
            <a:ext cx="2940477" cy="1157469"/>
          </a:xfrm>
          <a:prstGeom prst="rect">
            <a:avLst/>
          </a:prstGeom>
        </p:spPr>
      </p:pic>
      <p:pic>
        <p:nvPicPr>
          <p:cNvPr id="14" name="Grafik 13">
            <a:extLst>
              <a:ext uri="{FF2B5EF4-FFF2-40B4-BE49-F238E27FC236}">
                <a16:creationId xmlns:a16="http://schemas.microsoft.com/office/drawing/2014/main" id="{98F4B54B-871D-4B20-16FA-75FA21C2A02C}"/>
              </a:ext>
            </a:extLst>
          </p:cNvPr>
          <p:cNvPicPr>
            <a:picLocks noChangeAspect="1"/>
          </p:cNvPicPr>
          <p:nvPr/>
        </p:nvPicPr>
        <p:blipFill>
          <a:blip r:embed="rId4"/>
          <a:stretch>
            <a:fillRect/>
          </a:stretch>
        </p:blipFill>
        <p:spPr>
          <a:xfrm>
            <a:off x="595347" y="220742"/>
            <a:ext cx="11302964" cy="6163590"/>
          </a:xfrm>
          <a:prstGeom prst="rect">
            <a:avLst/>
          </a:prstGeom>
        </p:spPr>
      </p:pic>
    </p:spTree>
    <p:extLst>
      <p:ext uri="{BB962C8B-B14F-4D97-AF65-F5344CB8AC3E}">
        <p14:creationId xmlns:p14="http://schemas.microsoft.com/office/powerpoint/2010/main" val="465785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60A730A-BCE6-AF9F-2B70-31A5A65A074F}"/>
              </a:ext>
            </a:extLst>
          </p:cNvPr>
          <p:cNvSpPr>
            <a:spLocks noGrp="1"/>
          </p:cNvSpPr>
          <p:nvPr>
            <p:ph type="sldNum" sz="quarter" idx="4"/>
          </p:nvPr>
        </p:nvSpPr>
        <p:spPr/>
        <p:txBody>
          <a:bodyPr/>
          <a:lstStyle/>
          <a:p>
            <a:pPr algn="l"/>
            <a:r>
              <a:rPr lang="de-DE"/>
              <a:t>Seite </a:t>
            </a:r>
            <a:fld id="{116EDF81-E62B-6D4E-87B5-2A3890D58C7C}" type="slidenum">
              <a:rPr lang="de-DE" smtClean="0"/>
              <a:pPr algn="l"/>
              <a:t>23</a:t>
            </a:fld>
            <a:endParaRPr lang="de-DE" dirty="0"/>
          </a:p>
        </p:txBody>
      </p:sp>
      <p:pic>
        <p:nvPicPr>
          <p:cNvPr id="12" name="Grafik 11">
            <a:extLst>
              <a:ext uri="{FF2B5EF4-FFF2-40B4-BE49-F238E27FC236}">
                <a16:creationId xmlns:a16="http://schemas.microsoft.com/office/drawing/2014/main" id="{926D6C4E-E978-5F13-B484-893A73C16412}"/>
              </a:ext>
            </a:extLst>
          </p:cNvPr>
          <p:cNvPicPr>
            <a:picLocks noChangeAspect="1"/>
          </p:cNvPicPr>
          <p:nvPr/>
        </p:nvPicPr>
        <p:blipFill>
          <a:blip r:embed="rId2"/>
          <a:stretch>
            <a:fillRect/>
          </a:stretch>
        </p:blipFill>
        <p:spPr>
          <a:xfrm>
            <a:off x="589796" y="224413"/>
            <a:ext cx="11687045" cy="6614733"/>
          </a:xfrm>
          <a:prstGeom prst="rect">
            <a:avLst/>
          </a:prstGeom>
        </p:spPr>
      </p:pic>
      <p:pic>
        <p:nvPicPr>
          <p:cNvPr id="13" name="Grafik 12">
            <a:extLst>
              <a:ext uri="{FF2B5EF4-FFF2-40B4-BE49-F238E27FC236}">
                <a16:creationId xmlns:a16="http://schemas.microsoft.com/office/drawing/2014/main" id="{30DD208F-F639-EE4C-69D3-341C7BB95B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2843" y="43539"/>
            <a:ext cx="2940477" cy="1157469"/>
          </a:xfrm>
          <a:prstGeom prst="rect">
            <a:avLst/>
          </a:prstGeom>
        </p:spPr>
      </p:pic>
    </p:spTree>
    <p:extLst>
      <p:ext uri="{BB962C8B-B14F-4D97-AF65-F5344CB8AC3E}">
        <p14:creationId xmlns:p14="http://schemas.microsoft.com/office/powerpoint/2010/main" val="1619436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3EEE33D-57D6-3FA8-97F5-6CEA565DEB36}"/>
              </a:ext>
            </a:extLst>
          </p:cNvPr>
          <p:cNvSpPr>
            <a:spLocks noGrp="1"/>
          </p:cNvSpPr>
          <p:nvPr>
            <p:ph type="sldNum" sz="quarter" idx="4"/>
          </p:nvPr>
        </p:nvSpPr>
        <p:spPr/>
        <p:txBody>
          <a:bodyPr/>
          <a:lstStyle/>
          <a:p>
            <a:pPr algn="l"/>
            <a:r>
              <a:rPr lang="de-DE"/>
              <a:t>Seite </a:t>
            </a:r>
            <a:fld id="{116EDF81-E62B-6D4E-87B5-2A3890D58C7C}" type="slidenum">
              <a:rPr lang="de-DE" smtClean="0"/>
              <a:pPr algn="l"/>
              <a:t>24</a:t>
            </a:fld>
            <a:endParaRPr lang="de-DE" dirty="0"/>
          </a:p>
        </p:txBody>
      </p:sp>
      <p:pic>
        <p:nvPicPr>
          <p:cNvPr id="12" name="Grafik 11">
            <a:extLst>
              <a:ext uri="{FF2B5EF4-FFF2-40B4-BE49-F238E27FC236}">
                <a16:creationId xmlns:a16="http://schemas.microsoft.com/office/drawing/2014/main" id="{31BF4818-63ED-4225-CCE8-C53E8D8A6B7B}"/>
              </a:ext>
            </a:extLst>
          </p:cNvPr>
          <p:cNvPicPr>
            <a:picLocks noChangeAspect="1"/>
          </p:cNvPicPr>
          <p:nvPr/>
        </p:nvPicPr>
        <p:blipFill>
          <a:blip r:embed="rId2"/>
          <a:stretch>
            <a:fillRect/>
          </a:stretch>
        </p:blipFill>
        <p:spPr>
          <a:xfrm>
            <a:off x="574952" y="222367"/>
            <a:ext cx="11711431" cy="6657409"/>
          </a:xfrm>
          <a:prstGeom prst="rect">
            <a:avLst/>
          </a:prstGeom>
        </p:spPr>
      </p:pic>
      <p:pic>
        <p:nvPicPr>
          <p:cNvPr id="13" name="Grafik 12">
            <a:extLst>
              <a:ext uri="{FF2B5EF4-FFF2-40B4-BE49-F238E27FC236}">
                <a16:creationId xmlns:a16="http://schemas.microsoft.com/office/drawing/2014/main" id="{4ABB47EB-35A4-A855-94E1-2C7E4DA537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2843" y="43539"/>
            <a:ext cx="2940477" cy="1157469"/>
          </a:xfrm>
          <a:prstGeom prst="rect">
            <a:avLst/>
          </a:prstGeom>
        </p:spPr>
      </p:pic>
    </p:spTree>
    <p:extLst>
      <p:ext uri="{BB962C8B-B14F-4D97-AF65-F5344CB8AC3E}">
        <p14:creationId xmlns:p14="http://schemas.microsoft.com/office/powerpoint/2010/main" val="1666274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C5C4A7A-8F6D-2A48-5438-13073111FCF1}"/>
              </a:ext>
            </a:extLst>
          </p:cNvPr>
          <p:cNvSpPr>
            <a:spLocks noGrp="1"/>
          </p:cNvSpPr>
          <p:nvPr>
            <p:ph type="sldNum" sz="quarter" idx="4"/>
          </p:nvPr>
        </p:nvSpPr>
        <p:spPr/>
        <p:txBody>
          <a:bodyPr/>
          <a:lstStyle/>
          <a:p>
            <a:pPr algn="l"/>
            <a:r>
              <a:rPr lang="de-DE"/>
              <a:t>Seite </a:t>
            </a:r>
            <a:fld id="{116EDF81-E62B-6D4E-87B5-2A3890D58C7C}" type="slidenum">
              <a:rPr lang="de-DE" smtClean="0"/>
              <a:pPr algn="l"/>
              <a:t>25</a:t>
            </a:fld>
            <a:endParaRPr lang="de-DE" dirty="0"/>
          </a:p>
        </p:txBody>
      </p:sp>
      <p:pic>
        <p:nvPicPr>
          <p:cNvPr id="4" name="Grafik 3">
            <a:extLst>
              <a:ext uri="{FF2B5EF4-FFF2-40B4-BE49-F238E27FC236}">
                <a16:creationId xmlns:a16="http://schemas.microsoft.com/office/drawing/2014/main" id="{76B2DCE7-BEF3-298D-D2E4-AF50A128A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32843" y="43539"/>
            <a:ext cx="2940477" cy="1157469"/>
          </a:xfrm>
          <a:prstGeom prst="rect">
            <a:avLst/>
          </a:prstGeom>
        </p:spPr>
      </p:pic>
      <p:pic>
        <p:nvPicPr>
          <p:cNvPr id="13" name="Grafik 12">
            <a:extLst>
              <a:ext uri="{FF2B5EF4-FFF2-40B4-BE49-F238E27FC236}">
                <a16:creationId xmlns:a16="http://schemas.microsoft.com/office/drawing/2014/main" id="{BADF862C-9088-CE08-154B-3922B2533E52}"/>
              </a:ext>
            </a:extLst>
          </p:cNvPr>
          <p:cNvPicPr>
            <a:picLocks noChangeAspect="1"/>
          </p:cNvPicPr>
          <p:nvPr/>
        </p:nvPicPr>
        <p:blipFill>
          <a:blip r:embed="rId4"/>
          <a:stretch>
            <a:fillRect/>
          </a:stretch>
        </p:blipFill>
        <p:spPr>
          <a:xfrm>
            <a:off x="598468" y="233840"/>
            <a:ext cx="11674852" cy="6614733"/>
          </a:xfrm>
          <a:prstGeom prst="rect">
            <a:avLst/>
          </a:prstGeom>
        </p:spPr>
      </p:pic>
    </p:spTree>
    <p:extLst>
      <p:ext uri="{BB962C8B-B14F-4D97-AF65-F5344CB8AC3E}">
        <p14:creationId xmlns:p14="http://schemas.microsoft.com/office/powerpoint/2010/main" val="1452377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905146F-766E-78C0-DB3A-3C6BBE31B6E6}"/>
              </a:ext>
            </a:extLst>
          </p:cNvPr>
          <p:cNvSpPr txBox="1">
            <a:spLocks/>
          </p:cNvSpPr>
          <p:nvPr/>
        </p:nvSpPr>
        <p:spPr>
          <a:xfrm>
            <a:off x="410972" y="481211"/>
            <a:ext cx="10658475" cy="628812"/>
          </a:xfrm>
          <a:prstGeom prst="rect">
            <a:avLst/>
          </a:prstGeom>
        </p:spPr>
        <p:txBody>
          <a:bodyPr vert="horz" lIns="0" tIns="0" rIns="0" bIns="0" rtlCol="0" anchor="ctr" anchorCtr="0">
            <a:noAutofit/>
          </a:bodyPr>
          <a:lstStyle>
            <a:lvl1pPr algn="l" defTabSz="914400" rtl="0" eaLnBrk="1" latinLnBrk="0" hangingPunct="1">
              <a:lnSpc>
                <a:spcPts val="4700"/>
              </a:lnSpc>
              <a:spcBef>
                <a:spcPct val="0"/>
              </a:spcBef>
              <a:buNone/>
              <a:defRPr sz="4300" b="1" kern="1200">
                <a:solidFill>
                  <a:schemeClr val="tx1">
                    <a:lumMod val="65000"/>
                    <a:lumOff val="35000"/>
                  </a:schemeClr>
                </a:solidFill>
                <a:latin typeface="+mn-lt"/>
                <a:ea typeface="+mj-ea"/>
                <a:cs typeface="+mj-cs"/>
              </a:defRPr>
            </a:lvl1pPr>
          </a:lstStyle>
          <a:p>
            <a:pPr>
              <a:defRPr/>
            </a:pPr>
            <a:r>
              <a:rPr lang="de-DE" sz="2800" dirty="0">
                <a:solidFill>
                  <a:schemeClr val="bg1"/>
                </a:solidFill>
                <a:latin typeface="Calibri" panose="020F0502020204030204"/>
              </a:rPr>
              <a:t>Kontakt</a:t>
            </a:r>
            <a:endParaRPr kumimoji="0" lang="de-DE" sz="2800" b="1" i="0" u="none" strike="noStrike" kern="1200" cap="none" spc="0" normalizeH="0" baseline="0" noProof="0" dirty="0">
              <a:ln>
                <a:noFill/>
              </a:ln>
              <a:solidFill>
                <a:schemeClr val="bg1"/>
              </a:solidFill>
              <a:effectLst/>
              <a:uLnTx/>
              <a:uFillTx/>
              <a:latin typeface="Calibri" panose="020F0502020204030204"/>
              <a:ea typeface="+mj-ea"/>
              <a:cs typeface="+mj-cs"/>
            </a:endParaRPr>
          </a:p>
        </p:txBody>
      </p:sp>
      <p:sp>
        <p:nvSpPr>
          <p:cNvPr id="13" name="Textfeld 12">
            <a:extLst>
              <a:ext uri="{FF2B5EF4-FFF2-40B4-BE49-F238E27FC236}">
                <a16:creationId xmlns:a16="http://schemas.microsoft.com/office/drawing/2014/main" id="{1762D312-DCD5-6208-6A50-F72B50B9EB17}"/>
              </a:ext>
            </a:extLst>
          </p:cNvPr>
          <p:cNvSpPr txBox="1"/>
          <p:nvPr/>
        </p:nvSpPr>
        <p:spPr>
          <a:xfrm>
            <a:off x="233346" y="3429000"/>
            <a:ext cx="3594271" cy="773032"/>
          </a:xfrm>
          <a:prstGeom prst="rect">
            <a:avLst/>
          </a:prstGeom>
          <a:noFill/>
        </p:spPr>
        <p:txBody>
          <a:bodyPr wrap="square">
            <a:spAutoFit/>
          </a:bodyPr>
          <a:lstStyle/>
          <a:p>
            <a:pPr lvl="0">
              <a:lnSpc>
                <a:spcPct val="107000"/>
              </a:lnSpc>
            </a:pPr>
            <a:r>
              <a:rPr lang="de-DE" sz="1400" b="1" dirty="0">
                <a:solidFill>
                  <a:schemeClr val="bg1"/>
                </a:solidFill>
                <a:effectLst/>
                <a:latin typeface="+mj-lt"/>
                <a:ea typeface="Calibri" panose="020F0502020204030204" pitchFamily="34" charset="0"/>
                <a:cs typeface="Times New Roman" panose="02020603050405020304" pitchFamily="18" charset="0"/>
              </a:rPr>
              <a:t>Benjamin Gugel </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Telefon: </a:t>
            </a:r>
            <a:r>
              <a:rPr lang="de-DE" sz="1400" dirty="0">
                <a:solidFill>
                  <a:schemeClr val="bg1"/>
                </a:solidFill>
                <a:effectLst/>
                <a:latin typeface="+mj-lt"/>
                <a:ea typeface="Calibri" panose="020F0502020204030204" pitchFamily="34" charset="0"/>
                <a:cs typeface="Times New Roman" panose="02020603050405020304" pitchFamily="18" charset="0"/>
              </a:rPr>
              <a:t>06221 47 67-43</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E-Mail: </a:t>
            </a:r>
            <a:r>
              <a:rPr lang="de-DE" sz="1400" dirty="0">
                <a:solidFill>
                  <a:schemeClr val="bg1"/>
                </a:solidFill>
                <a:effectLst/>
                <a:latin typeface="+mj-lt"/>
                <a:ea typeface="Calibri" panose="020F0502020204030204" pitchFamily="34" charset="0"/>
                <a:cs typeface="Times New Roman" panose="02020603050405020304" pitchFamily="18" charset="0"/>
              </a:rPr>
              <a:t>benjamin.gugel@ifeu.de</a:t>
            </a:r>
          </a:p>
        </p:txBody>
      </p:sp>
      <p:sp>
        <p:nvSpPr>
          <p:cNvPr id="14" name="Textfeld 13">
            <a:extLst>
              <a:ext uri="{FF2B5EF4-FFF2-40B4-BE49-F238E27FC236}">
                <a16:creationId xmlns:a16="http://schemas.microsoft.com/office/drawing/2014/main" id="{CB4BDBF8-26A9-CAC5-292A-1A883B948647}"/>
              </a:ext>
            </a:extLst>
          </p:cNvPr>
          <p:cNvSpPr txBox="1"/>
          <p:nvPr/>
        </p:nvSpPr>
        <p:spPr>
          <a:xfrm>
            <a:off x="3827617" y="3429000"/>
            <a:ext cx="3594271" cy="773032"/>
          </a:xfrm>
          <a:prstGeom prst="rect">
            <a:avLst/>
          </a:prstGeom>
          <a:noFill/>
        </p:spPr>
        <p:txBody>
          <a:bodyPr wrap="square">
            <a:spAutoFit/>
          </a:bodyPr>
          <a:lstStyle/>
          <a:p>
            <a:pPr lvl="0">
              <a:lnSpc>
                <a:spcPct val="107000"/>
              </a:lnSpc>
            </a:pPr>
            <a:r>
              <a:rPr lang="de-DE" sz="1400" b="1" dirty="0">
                <a:solidFill>
                  <a:schemeClr val="bg1"/>
                </a:solidFill>
                <a:effectLst/>
                <a:latin typeface="+mj-lt"/>
                <a:ea typeface="Calibri" panose="020F0502020204030204" pitchFamily="34" charset="0"/>
                <a:cs typeface="Times New Roman" panose="02020603050405020304" pitchFamily="18" charset="0"/>
              </a:rPr>
              <a:t>Carsten Kuhn</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Telefon: </a:t>
            </a:r>
            <a:r>
              <a:rPr lang="de-DE" sz="1400" dirty="0">
                <a:solidFill>
                  <a:schemeClr val="bg1"/>
                </a:solidFill>
                <a:effectLst/>
                <a:latin typeface="+mj-lt"/>
                <a:ea typeface="Calibri" panose="020F0502020204030204" pitchFamily="34" charset="0"/>
                <a:cs typeface="Times New Roman" panose="02020603050405020304" pitchFamily="18" charset="0"/>
              </a:rPr>
              <a:t>069 717139-37</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E-Mail: </a:t>
            </a:r>
            <a:r>
              <a:rPr lang="de-DE" sz="1400" dirty="0">
                <a:solidFill>
                  <a:schemeClr val="bg1"/>
                </a:solidFill>
                <a:effectLst/>
                <a:latin typeface="+mj-lt"/>
                <a:ea typeface="Calibri" panose="020F0502020204030204" pitchFamily="34" charset="0"/>
                <a:cs typeface="Times New Roman" panose="02020603050405020304" pitchFamily="18" charset="0"/>
              </a:rPr>
              <a:t>c.kuhn@klimabuendnis.org</a:t>
            </a:r>
          </a:p>
        </p:txBody>
      </p:sp>
      <p:sp>
        <p:nvSpPr>
          <p:cNvPr id="15" name="Textfeld 14">
            <a:extLst>
              <a:ext uri="{FF2B5EF4-FFF2-40B4-BE49-F238E27FC236}">
                <a16:creationId xmlns:a16="http://schemas.microsoft.com/office/drawing/2014/main" id="{8A923D8B-5314-EBF7-E5CF-1C843994C4A0}"/>
              </a:ext>
            </a:extLst>
          </p:cNvPr>
          <p:cNvSpPr txBox="1"/>
          <p:nvPr/>
        </p:nvSpPr>
        <p:spPr>
          <a:xfrm>
            <a:off x="7421888" y="3429000"/>
            <a:ext cx="3594271" cy="773032"/>
          </a:xfrm>
          <a:prstGeom prst="rect">
            <a:avLst/>
          </a:prstGeom>
          <a:noFill/>
        </p:spPr>
        <p:txBody>
          <a:bodyPr wrap="square">
            <a:spAutoFit/>
          </a:bodyPr>
          <a:lstStyle/>
          <a:p>
            <a:pPr lvl="0">
              <a:lnSpc>
                <a:spcPct val="107000"/>
              </a:lnSpc>
            </a:pPr>
            <a:r>
              <a:rPr lang="de-DE" sz="1400" b="1" dirty="0">
                <a:solidFill>
                  <a:schemeClr val="bg1"/>
                </a:solidFill>
                <a:effectLst/>
                <a:latin typeface="+mj-lt"/>
                <a:ea typeface="Calibri" panose="020F0502020204030204" pitchFamily="34" charset="0"/>
                <a:cs typeface="Times New Roman" panose="02020603050405020304" pitchFamily="18" charset="0"/>
              </a:rPr>
              <a:t>Marion Elle</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Telefon: </a:t>
            </a:r>
            <a:r>
              <a:rPr lang="de-DE" sz="1400" dirty="0">
                <a:solidFill>
                  <a:schemeClr val="bg1"/>
                </a:solidFill>
                <a:effectLst/>
                <a:latin typeface="+mj-lt"/>
                <a:ea typeface="Calibri" panose="020F0502020204030204" pitchFamily="34" charset="0"/>
                <a:cs typeface="Times New Roman" panose="02020603050405020304" pitchFamily="18" charset="0"/>
              </a:rPr>
              <a:t>0341 224762-15</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E-Mail: marion.elle@ie-leipzig.com </a:t>
            </a:r>
            <a:endParaRPr lang="de-DE" sz="14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30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85D893E-A58D-92BD-962A-3A7DFD269424}"/>
              </a:ext>
            </a:extLst>
          </p:cNvPr>
          <p:cNvSpPr>
            <a:spLocks noGrp="1"/>
          </p:cNvSpPr>
          <p:nvPr>
            <p:ph type="title"/>
          </p:nvPr>
        </p:nvSpPr>
        <p:spPr>
          <a:prstGeom prst="rect">
            <a:avLst/>
          </a:prstGeom>
        </p:spPr>
        <p:txBody>
          <a:bodyPr>
            <a:normAutofit/>
          </a:bodyPr>
          <a:lstStyle/>
          <a:p>
            <a:r>
              <a:rPr lang="de-DE" dirty="0"/>
              <a:t>9 Etappen – 1 Ziel </a:t>
            </a:r>
          </a:p>
        </p:txBody>
      </p:sp>
      <p:sp>
        <p:nvSpPr>
          <p:cNvPr id="2" name="Foliennummernplatzhalter 1">
            <a:extLst>
              <a:ext uri="{FF2B5EF4-FFF2-40B4-BE49-F238E27FC236}">
                <a16:creationId xmlns:a16="http://schemas.microsoft.com/office/drawing/2014/main" id="{BF12419C-E70F-5F62-FC59-6FF634875BA7}"/>
              </a:ext>
            </a:extLst>
          </p:cNvPr>
          <p:cNvSpPr>
            <a:spLocks noGrp="1"/>
          </p:cNvSpPr>
          <p:nvPr>
            <p:ph type="sldNum" sz="quarter" idx="4"/>
          </p:nvPr>
        </p:nvSpPr>
        <p:spPr>
          <a:prstGeom prst="rect">
            <a:avLst/>
          </a:prstGeom>
        </p:spPr>
        <p:txBody>
          <a:bodyPr/>
          <a:lstStyle/>
          <a:p>
            <a:pPr algn="l"/>
            <a:r>
              <a:rPr lang="de-DE"/>
              <a:t>Seite </a:t>
            </a:r>
            <a:fld id="{116EDF81-E62B-6D4E-87B5-2A3890D58C7C}" type="slidenum">
              <a:rPr lang="de-DE" smtClean="0"/>
              <a:pPr algn="l"/>
              <a:t>3</a:t>
            </a:fld>
            <a:endParaRPr lang="de-DE"/>
          </a:p>
        </p:txBody>
      </p:sp>
      <p:pic>
        <p:nvPicPr>
          <p:cNvPr id="8" name="Grafik 7">
            <a:extLst>
              <a:ext uri="{FF2B5EF4-FFF2-40B4-BE49-F238E27FC236}">
                <a16:creationId xmlns:a16="http://schemas.microsoft.com/office/drawing/2014/main" id="{D1AC193D-8D08-1D9B-685A-562CEAF726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7253" y="3965850"/>
            <a:ext cx="1620000" cy="1620000"/>
          </a:xfrm>
          <a:prstGeom prst="rect">
            <a:avLst/>
          </a:prstGeom>
        </p:spPr>
      </p:pic>
      <p:pic>
        <p:nvPicPr>
          <p:cNvPr id="10" name="Grafik 9">
            <a:extLst>
              <a:ext uri="{FF2B5EF4-FFF2-40B4-BE49-F238E27FC236}">
                <a16:creationId xmlns:a16="http://schemas.microsoft.com/office/drawing/2014/main" id="{37931E0D-40CD-C3B7-4D4E-64C0AC8C02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80442" y="3965850"/>
            <a:ext cx="1620000" cy="1620000"/>
          </a:xfrm>
          <a:prstGeom prst="rect">
            <a:avLst/>
          </a:prstGeom>
        </p:spPr>
      </p:pic>
      <p:pic>
        <p:nvPicPr>
          <p:cNvPr id="12" name="Grafik 11">
            <a:extLst>
              <a:ext uri="{FF2B5EF4-FFF2-40B4-BE49-F238E27FC236}">
                <a16:creationId xmlns:a16="http://schemas.microsoft.com/office/drawing/2014/main" id="{EC982168-7FC5-FA7B-9DED-BB9EF45C8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43631" y="3965850"/>
            <a:ext cx="1620000" cy="1620000"/>
          </a:xfrm>
          <a:prstGeom prst="rect">
            <a:avLst/>
          </a:prstGeom>
        </p:spPr>
      </p:pic>
      <p:pic>
        <p:nvPicPr>
          <p:cNvPr id="14" name="Grafik 13">
            <a:extLst>
              <a:ext uri="{FF2B5EF4-FFF2-40B4-BE49-F238E27FC236}">
                <a16:creationId xmlns:a16="http://schemas.microsoft.com/office/drawing/2014/main" id="{CD8A2F85-1B9F-F173-C60E-C7851DD1C8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1941" y="1489294"/>
            <a:ext cx="1620000" cy="1618382"/>
          </a:xfrm>
          <a:prstGeom prst="rect">
            <a:avLst/>
          </a:prstGeom>
        </p:spPr>
      </p:pic>
      <p:pic>
        <p:nvPicPr>
          <p:cNvPr id="18" name="Grafik 17">
            <a:extLst>
              <a:ext uri="{FF2B5EF4-FFF2-40B4-BE49-F238E27FC236}">
                <a16:creationId xmlns:a16="http://schemas.microsoft.com/office/drawing/2014/main" id="{9E82A3DD-9ED3-1E20-68A3-A62299D718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87636" y="1489294"/>
            <a:ext cx="1620000" cy="1620000"/>
          </a:xfrm>
          <a:prstGeom prst="rect">
            <a:avLst/>
          </a:prstGeom>
        </p:spPr>
      </p:pic>
      <p:pic>
        <p:nvPicPr>
          <p:cNvPr id="20" name="Grafik 19">
            <a:extLst>
              <a:ext uri="{FF2B5EF4-FFF2-40B4-BE49-F238E27FC236}">
                <a16:creationId xmlns:a16="http://schemas.microsoft.com/office/drawing/2014/main" id="{00819687-23B1-72D2-1856-5C8A14603B3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05484" y="1489294"/>
            <a:ext cx="1620000" cy="1620000"/>
          </a:xfrm>
          <a:prstGeom prst="rect">
            <a:avLst/>
          </a:prstGeom>
        </p:spPr>
      </p:pic>
      <p:pic>
        <p:nvPicPr>
          <p:cNvPr id="22" name="Grafik 21">
            <a:extLst>
              <a:ext uri="{FF2B5EF4-FFF2-40B4-BE49-F238E27FC236}">
                <a16:creationId xmlns:a16="http://schemas.microsoft.com/office/drawing/2014/main" id="{8FDF1079-9249-C134-ED75-F4C0AC1EAD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23331" y="1489294"/>
            <a:ext cx="1620000" cy="1623236"/>
          </a:xfrm>
          <a:prstGeom prst="rect">
            <a:avLst/>
          </a:prstGeom>
        </p:spPr>
      </p:pic>
      <p:sp>
        <p:nvSpPr>
          <p:cNvPr id="23" name="Textfeld 22">
            <a:extLst>
              <a:ext uri="{FF2B5EF4-FFF2-40B4-BE49-F238E27FC236}">
                <a16:creationId xmlns:a16="http://schemas.microsoft.com/office/drawing/2014/main" id="{227D7D32-6E20-C87D-44F4-601740611C67}"/>
              </a:ext>
            </a:extLst>
          </p:cNvPr>
          <p:cNvSpPr txBox="1"/>
          <p:nvPr/>
        </p:nvSpPr>
        <p:spPr>
          <a:xfrm>
            <a:off x="929579" y="3220654"/>
            <a:ext cx="1864724" cy="523220"/>
          </a:xfrm>
          <a:prstGeom prst="rect">
            <a:avLst/>
          </a:prstGeom>
          <a:noFill/>
        </p:spPr>
        <p:txBody>
          <a:bodyPr wrap="square" rtlCol="0">
            <a:spAutoFit/>
          </a:bodyPr>
          <a:lstStyle/>
          <a:p>
            <a:pPr algn="ctr"/>
            <a:r>
              <a:rPr lang="de-DE" sz="1400" dirty="0">
                <a:solidFill>
                  <a:srgbClr val="2A2E3B"/>
                </a:solidFill>
              </a:rPr>
              <a:t>Organisation </a:t>
            </a:r>
            <a:br>
              <a:rPr lang="de-DE" sz="1400" dirty="0">
                <a:solidFill>
                  <a:srgbClr val="2A2E3B"/>
                </a:solidFill>
              </a:rPr>
            </a:br>
            <a:r>
              <a:rPr lang="de-DE" sz="1400" dirty="0">
                <a:solidFill>
                  <a:srgbClr val="2A2E3B"/>
                </a:solidFill>
              </a:rPr>
              <a:t>aufbauen</a:t>
            </a:r>
          </a:p>
        </p:txBody>
      </p:sp>
      <p:sp>
        <p:nvSpPr>
          <p:cNvPr id="24" name="Textfeld 23">
            <a:extLst>
              <a:ext uri="{FF2B5EF4-FFF2-40B4-BE49-F238E27FC236}">
                <a16:creationId xmlns:a16="http://schemas.microsoft.com/office/drawing/2014/main" id="{19118D92-0A02-5D89-521C-BA2A7CFC53CE}"/>
              </a:ext>
            </a:extLst>
          </p:cNvPr>
          <p:cNvSpPr txBox="1"/>
          <p:nvPr/>
        </p:nvSpPr>
        <p:spPr>
          <a:xfrm>
            <a:off x="2971756" y="3220654"/>
            <a:ext cx="2016064" cy="523220"/>
          </a:xfrm>
          <a:prstGeom prst="rect">
            <a:avLst/>
          </a:prstGeom>
          <a:noFill/>
        </p:spPr>
        <p:txBody>
          <a:bodyPr wrap="square" rtlCol="0">
            <a:spAutoFit/>
          </a:bodyPr>
          <a:lstStyle/>
          <a:p>
            <a:pPr algn="ctr"/>
            <a:r>
              <a:rPr lang="de-DE" sz="1400" dirty="0">
                <a:solidFill>
                  <a:srgbClr val="2A2E3B"/>
                </a:solidFill>
              </a:rPr>
              <a:t>Anwendungsbereich definieren</a:t>
            </a:r>
          </a:p>
        </p:txBody>
      </p:sp>
      <p:sp>
        <p:nvSpPr>
          <p:cNvPr id="25" name="Textfeld 24">
            <a:extLst>
              <a:ext uri="{FF2B5EF4-FFF2-40B4-BE49-F238E27FC236}">
                <a16:creationId xmlns:a16="http://schemas.microsoft.com/office/drawing/2014/main" id="{C646A38D-37F7-9C07-4614-0CC9B711D330}"/>
              </a:ext>
            </a:extLst>
          </p:cNvPr>
          <p:cNvSpPr txBox="1"/>
          <p:nvPr/>
        </p:nvSpPr>
        <p:spPr>
          <a:xfrm>
            <a:off x="5165273" y="3220654"/>
            <a:ext cx="1864724" cy="523220"/>
          </a:xfrm>
          <a:prstGeom prst="rect">
            <a:avLst/>
          </a:prstGeom>
          <a:noFill/>
        </p:spPr>
        <p:txBody>
          <a:bodyPr wrap="square" rtlCol="0">
            <a:spAutoFit/>
          </a:bodyPr>
          <a:lstStyle/>
          <a:p>
            <a:pPr algn="ctr"/>
            <a:r>
              <a:rPr lang="de-DE" sz="1400" dirty="0">
                <a:solidFill>
                  <a:srgbClr val="2A2E3B"/>
                </a:solidFill>
              </a:rPr>
              <a:t>Treibhausgase bilanzieren</a:t>
            </a:r>
          </a:p>
        </p:txBody>
      </p:sp>
      <p:sp>
        <p:nvSpPr>
          <p:cNvPr id="26" name="Textfeld 25">
            <a:extLst>
              <a:ext uri="{FF2B5EF4-FFF2-40B4-BE49-F238E27FC236}">
                <a16:creationId xmlns:a16="http://schemas.microsoft.com/office/drawing/2014/main" id="{AD80F79C-D896-89AD-5F83-E4FDD09F6866}"/>
              </a:ext>
            </a:extLst>
          </p:cNvPr>
          <p:cNvSpPr txBox="1"/>
          <p:nvPr/>
        </p:nvSpPr>
        <p:spPr>
          <a:xfrm>
            <a:off x="7281485" y="3220654"/>
            <a:ext cx="1864724" cy="523220"/>
          </a:xfrm>
          <a:prstGeom prst="rect">
            <a:avLst/>
          </a:prstGeom>
          <a:noFill/>
        </p:spPr>
        <p:txBody>
          <a:bodyPr wrap="square" rtlCol="0">
            <a:spAutoFit/>
          </a:bodyPr>
          <a:lstStyle/>
          <a:p>
            <a:pPr algn="ctr"/>
            <a:r>
              <a:rPr lang="de-DE" sz="1400" dirty="0">
                <a:solidFill>
                  <a:srgbClr val="2A2E3B"/>
                </a:solidFill>
              </a:rPr>
              <a:t>Ziele </a:t>
            </a:r>
            <a:br>
              <a:rPr lang="de-DE" sz="1400" dirty="0">
                <a:solidFill>
                  <a:srgbClr val="2A2E3B"/>
                </a:solidFill>
              </a:rPr>
            </a:br>
            <a:r>
              <a:rPr lang="de-DE" sz="1400" dirty="0">
                <a:solidFill>
                  <a:srgbClr val="2A2E3B"/>
                </a:solidFill>
              </a:rPr>
              <a:t>formulieren</a:t>
            </a:r>
          </a:p>
        </p:txBody>
      </p:sp>
      <p:sp>
        <p:nvSpPr>
          <p:cNvPr id="27" name="Textfeld 26">
            <a:extLst>
              <a:ext uri="{FF2B5EF4-FFF2-40B4-BE49-F238E27FC236}">
                <a16:creationId xmlns:a16="http://schemas.microsoft.com/office/drawing/2014/main" id="{14577DE5-5DFA-7957-8F3F-B145D7070305}"/>
              </a:ext>
            </a:extLst>
          </p:cNvPr>
          <p:cNvSpPr txBox="1"/>
          <p:nvPr/>
        </p:nvSpPr>
        <p:spPr>
          <a:xfrm>
            <a:off x="9397697" y="3220654"/>
            <a:ext cx="1864724" cy="523220"/>
          </a:xfrm>
          <a:prstGeom prst="rect">
            <a:avLst/>
          </a:prstGeom>
          <a:noFill/>
        </p:spPr>
        <p:txBody>
          <a:bodyPr wrap="square" rtlCol="0">
            <a:spAutoFit/>
          </a:bodyPr>
          <a:lstStyle/>
          <a:p>
            <a:pPr algn="ctr"/>
            <a:r>
              <a:rPr lang="de-DE" sz="1400" dirty="0">
                <a:solidFill>
                  <a:srgbClr val="2A2E3B"/>
                </a:solidFill>
              </a:rPr>
              <a:t>Maßnahmen umsetzen</a:t>
            </a:r>
          </a:p>
        </p:txBody>
      </p:sp>
      <p:sp>
        <p:nvSpPr>
          <p:cNvPr id="28" name="Textfeld 27">
            <a:extLst>
              <a:ext uri="{FF2B5EF4-FFF2-40B4-BE49-F238E27FC236}">
                <a16:creationId xmlns:a16="http://schemas.microsoft.com/office/drawing/2014/main" id="{A17F364A-642A-E5B4-B524-BCD65DE1547A}"/>
              </a:ext>
            </a:extLst>
          </p:cNvPr>
          <p:cNvSpPr txBox="1"/>
          <p:nvPr/>
        </p:nvSpPr>
        <p:spPr>
          <a:xfrm>
            <a:off x="1947001" y="5640146"/>
            <a:ext cx="1864724" cy="523220"/>
          </a:xfrm>
          <a:prstGeom prst="rect">
            <a:avLst/>
          </a:prstGeom>
          <a:noFill/>
        </p:spPr>
        <p:txBody>
          <a:bodyPr wrap="square" rtlCol="0">
            <a:spAutoFit/>
          </a:bodyPr>
          <a:lstStyle/>
          <a:p>
            <a:pPr algn="ctr"/>
            <a:r>
              <a:rPr lang="de-DE" sz="1400" dirty="0">
                <a:solidFill>
                  <a:srgbClr val="2A2E3B"/>
                </a:solidFill>
              </a:rPr>
              <a:t>Verantworten statt kompensieren</a:t>
            </a:r>
          </a:p>
        </p:txBody>
      </p:sp>
      <p:sp>
        <p:nvSpPr>
          <p:cNvPr id="29" name="Textfeld 28">
            <a:extLst>
              <a:ext uri="{FF2B5EF4-FFF2-40B4-BE49-F238E27FC236}">
                <a16:creationId xmlns:a16="http://schemas.microsoft.com/office/drawing/2014/main" id="{720219D5-8B11-5A65-3427-FD375C517423}"/>
              </a:ext>
            </a:extLst>
          </p:cNvPr>
          <p:cNvSpPr txBox="1"/>
          <p:nvPr/>
        </p:nvSpPr>
        <p:spPr>
          <a:xfrm>
            <a:off x="4054644" y="5640146"/>
            <a:ext cx="2016064" cy="307777"/>
          </a:xfrm>
          <a:prstGeom prst="rect">
            <a:avLst/>
          </a:prstGeom>
          <a:noFill/>
        </p:spPr>
        <p:txBody>
          <a:bodyPr wrap="square" rtlCol="0">
            <a:spAutoFit/>
          </a:bodyPr>
          <a:lstStyle/>
          <a:p>
            <a:pPr algn="ctr"/>
            <a:r>
              <a:rPr lang="de-DE" sz="1400" dirty="0">
                <a:solidFill>
                  <a:srgbClr val="2A2E3B"/>
                </a:solidFill>
              </a:rPr>
              <a:t>Kommunizieren</a:t>
            </a:r>
          </a:p>
        </p:txBody>
      </p:sp>
      <p:sp>
        <p:nvSpPr>
          <p:cNvPr id="30" name="Textfeld 29">
            <a:extLst>
              <a:ext uri="{FF2B5EF4-FFF2-40B4-BE49-F238E27FC236}">
                <a16:creationId xmlns:a16="http://schemas.microsoft.com/office/drawing/2014/main" id="{53B1B019-D587-2F6F-6422-24DEC6EB7B17}"/>
              </a:ext>
            </a:extLst>
          </p:cNvPr>
          <p:cNvSpPr txBox="1"/>
          <p:nvPr/>
        </p:nvSpPr>
        <p:spPr>
          <a:xfrm>
            <a:off x="6267907" y="5640146"/>
            <a:ext cx="1864724" cy="307777"/>
          </a:xfrm>
          <a:prstGeom prst="rect">
            <a:avLst/>
          </a:prstGeom>
          <a:noFill/>
        </p:spPr>
        <p:txBody>
          <a:bodyPr wrap="square" rtlCol="0">
            <a:spAutoFit/>
          </a:bodyPr>
          <a:lstStyle/>
          <a:p>
            <a:pPr algn="ctr"/>
            <a:r>
              <a:rPr lang="de-DE" sz="1400" dirty="0">
                <a:solidFill>
                  <a:srgbClr val="2A2E3B"/>
                </a:solidFill>
              </a:rPr>
              <a:t>Überprüfen</a:t>
            </a:r>
          </a:p>
        </p:txBody>
      </p:sp>
      <p:sp>
        <p:nvSpPr>
          <p:cNvPr id="31" name="Textfeld 30">
            <a:extLst>
              <a:ext uri="{FF2B5EF4-FFF2-40B4-BE49-F238E27FC236}">
                <a16:creationId xmlns:a16="http://schemas.microsoft.com/office/drawing/2014/main" id="{A35548CE-1255-8D3C-5DBC-0A2B4FDAF695}"/>
              </a:ext>
            </a:extLst>
          </p:cNvPr>
          <p:cNvSpPr txBox="1"/>
          <p:nvPr/>
        </p:nvSpPr>
        <p:spPr>
          <a:xfrm>
            <a:off x="8421269" y="5640146"/>
            <a:ext cx="1864724" cy="307777"/>
          </a:xfrm>
          <a:prstGeom prst="rect">
            <a:avLst/>
          </a:prstGeom>
          <a:noFill/>
        </p:spPr>
        <p:txBody>
          <a:bodyPr wrap="square" rtlCol="0">
            <a:spAutoFit/>
          </a:bodyPr>
          <a:lstStyle/>
          <a:p>
            <a:pPr algn="ctr"/>
            <a:r>
              <a:rPr lang="de-DE" sz="1400" dirty="0">
                <a:solidFill>
                  <a:srgbClr val="2A2E3B"/>
                </a:solidFill>
              </a:rPr>
              <a:t>Anpassen</a:t>
            </a:r>
          </a:p>
        </p:txBody>
      </p:sp>
      <p:sp>
        <p:nvSpPr>
          <p:cNvPr id="34" name="Textfeld 33">
            <a:extLst>
              <a:ext uri="{FF2B5EF4-FFF2-40B4-BE49-F238E27FC236}">
                <a16:creationId xmlns:a16="http://schemas.microsoft.com/office/drawing/2014/main" id="{83E37D3F-06D3-3A7A-1AF8-CBD1FF9BC1CB}"/>
              </a:ext>
            </a:extLst>
          </p:cNvPr>
          <p:cNvSpPr txBox="1"/>
          <p:nvPr/>
        </p:nvSpPr>
        <p:spPr>
          <a:xfrm>
            <a:off x="9353631" y="6318440"/>
            <a:ext cx="2711505" cy="415498"/>
          </a:xfrm>
          <a:prstGeom prst="rect">
            <a:avLst/>
          </a:prstGeom>
          <a:noFill/>
        </p:spPr>
        <p:txBody>
          <a:bodyPr wrap="square">
            <a:spAutoFit/>
          </a:bodyPr>
          <a:lstStyle/>
          <a:p>
            <a:r>
              <a:rPr lang="de-DE" sz="1050" dirty="0">
                <a:solidFill>
                  <a:schemeClr val="bg1">
                    <a:lumMod val="75000"/>
                  </a:schemeClr>
                </a:solidFill>
                <a:latin typeface="+mj-lt"/>
                <a:ea typeface="Droid Sans" panose="020B0606030804020204" pitchFamily="34" charset="0"/>
                <a:cs typeface="Droid Sans" panose="020B0606030804020204" pitchFamily="34" charset="0"/>
              </a:rPr>
              <a:t>Etappen nach Umweltbundesamt, Der Weg zur treibhausgasneutralen Verwaltung 2021</a:t>
            </a:r>
          </a:p>
        </p:txBody>
      </p:sp>
      <p:pic>
        <p:nvPicPr>
          <p:cNvPr id="17" name="Grafik 16">
            <a:extLst>
              <a:ext uri="{FF2B5EF4-FFF2-40B4-BE49-F238E27FC236}">
                <a16:creationId xmlns:a16="http://schemas.microsoft.com/office/drawing/2014/main" id="{46F08228-CE70-BFE8-E11F-8F717F7F398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069363" y="3965850"/>
            <a:ext cx="1620000" cy="1618133"/>
          </a:xfrm>
          <a:prstGeom prst="rect">
            <a:avLst/>
          </a:prstGeom>
        </p:spPr>
      </p:pic>
      <p:pic>
        <p:nvPicPr>
          <p:cNvPr id="21" name="Grafik 20">
            <a:extLst>
              <a:ext uri="{FF2B5EF4-FFF2-40B4-BE49-F238E27FC236}">
                <a16:creationId xmlns:a16="http://schemas.microsoft.com/office/drawing/2014/main" id="{0EF1DB1F-63B9-8126-BBF4-8FD2F1407E1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169788" y="1489294"/>
            <a:ext cx="1614414" cy="1620000"/>
          </a:xfrm>
          <a:prstGeom prst="rect">
            <a:avLst/>
          </a:prstGeom>
        </p:spPr>
      </p:pic>
    </p:spTree>
    <p:extLst>
      <p:ext uri="{BB962C8B-B14F-4D97-AF65-F5344CB8AC3E}">
        <p14:creationId xmlns:p14="http://schemas.microsoft.com/office/powerpoint/2010/main" val="165884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DF331-4CC7-4D8C-44A0-D2B45536349E}"/>
              </a:ext>
            </a:extLst>
          </p:cNvPr>
          <p:cNvSpPr>
            <a:spLocks noGrp="1"/>
          </p:cNvSpPr>
          <p:nvPr>
            <p:ph type="title"/>
          </p:nvPr>
        </p:nvSpPr>
        <p:spPr/>
        <p:txBody>
          <a:bodyPr/>
          <a:lstStyle/>
          <a:p>
            <a:r>
              <a:rPr lang="de-DE" dirty="0"/>
              <a:t>Etappen – Wo stehen wir? </a:t>
            </a:r>
          </a:p>
        </p:txBody>
      </p:sp>
      <p:sp>
        <p:nvSpPr>
          <p:cNvPr id="3" name="Foliennummernplatzhalter 2">
            <a:extLst>
              <a:ext uri="{FF2B5EF4-FFF2-40B4-BE49-F238E27FC236}">
                <a16:creationId xmlns:a16="http://schemas.microsoft.com/office/drawing/2014/main" id="{CFDE9BCA-B6AA-F9C2-E3DC-5569345A5F70}"/>
              </a:ext>
            </a:extLst>
          </p:cNvPr>
          <p:cNvSpPr>
            <a:spLocks noGrp="1"/>
          </p:cNvSpPr>
          <p:nvPr>
            <p:ph type="sldNum" sz="quarter" idx="4"/>
          </p:nvPr>
        </p:nvSpPr>
        <p:spPr/>
        <p:txBody>
          <a:bodyPr/>
          <a:lstStyle/>
          <a:p>
            <a:pPr algn="l"/>
            <a:r>
              <a:rPr lang="de-DE"/>
              <a:t>Seite </a:t>
            </a:r>
            <a:fld id="{116EDF81-E62B-6D4E-87B5-2A3890D58C7C}" type="slidenum">
              <a:rPr lang="de-DE" smtClean="0"/>
              <a:pPr algn="l"/>
              <a:t>4</a:t>
            </a:fld>
            <a:endParaRPr lang="de-DE" dirty="0"/>
          </a:p>
        </p:txBody>
      </p:sp>
      <p:pic>
        <p:nvPicPr>
          <p:cNvPr id="6" name="Grafik 5" descr="Ein Bild, das Text, Screenshot, Grafiken, Grafikdesign enthält.&#10;&#10;Automatisch generierte Beschreibung">
            <a:extLst>
              <a:ext uri="{FF2B5EF4-FFF2-40B4-BE49-F238E27FC236}">
                <a16:creationId xmlns:a16="http://schemas.microsoft.com/office/drawing/2014/main" id="{54FC4250-8ED7-714F-4D16-3114F9CC66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8962" y="1113047"/>
            <a:ext cx="9031842" cy="5080905"/>
          </a:xfrm>
          <a:prstGeom prst="rect">
            <a:avLst/>
          </a:prstGeom>
        </p:spPr>
      </p:pic>
      <p:pic>
        <p:nvPicPr>
          <p:cNvPr id="34" name="Grafik 33">
            <a:extLst>
              <a:ext uri="{FF2B5EF4-FFF2-40B4-BE49-F238E27FC236}">
                <a16:creationId xmlns:a16="http://schemas.microsoft.com/office/drawing/2014/main" id="{044E0F2F-8769-4DB6-5196-AF47CDB159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5603" y="5372409"/>
            <a:ext cx="131873" cy="175830"/>
          </a:xfrm>
          <a:prstGeom prst="rect">
            <a:avLst/>
          </a:prstGeom>
        </p:spPr>
      </p:pic>
      <p:sp>
        <p:nvSpPr>
          <p:cNvPr id="35" name="Textfeld 34">
            <a:extLst>
              <a:ext uri="{FF2B5EF4-FFF2-40B4-BE49-F238E27FC236}">
                <a16:creationId xmlns:a16="http://schemas.microsoft.com/office/drawing/2014/main" id="{AA25D4D4-C074-371E-AA74-E4A607D66DDF}"/>
              </a:ext>
            </a:extLst>
          </p:cNvPr>
          <p:cNvSpPr txBox="1"/>
          <p:nvPr/>
        </p:nvSpPr>
        <p:spPr>
          <a:xfrm>
            <a:off x="6957476" y="5321824"/>
            <a:ext cx="956066" cy="276999"/>
          </a:xfrm>
          <a:prstGeom prst="rect">
            <a:avLst/>
          </a:prstGeom>
          <a:noFill/>
        </p:spPr>
        <p:txBody>
          <a:bodyPr wrap="square" rtlCol="0">
            <a:spAutoFit/>
          </a:bodyPr>
          <a:lstStyle/>
          <a:p>
            <a:r>
              <a:rPr lang="de-DE" sz="1200" dirty="0">
                <a:solidFill>
                  <a:srgbClr val="576487"/>
                </a:solidFill>
              </a:rPr>
              <a:t>umgesetzt</a:t>
            </a:r>
          </a:p>
        </p:txBody>
      </p:sp>
      <p:pic>
        <p:nvPicPr>
          <p:cNvPr id="36" name="Grafik 35" descr="Sanduhr 60% mit einfarbiger Füllung">
            <a:extLst>
              <a:ext uri="{FF2B5EF4-FFF2-40B4-BE49-F238E27FC236}">
                <a16:creationId xmlns:a16="http://schemas.microsoft.com/office/drawing/2014/main" id="{B21F4F7B-4CA8-8F5C-822B-9119CF13FC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98021" y="5680581"/>
            <a:ext cx="187036" cy="187036"/>
          </a:xfrm>
          <a:prstGeom prst="rect">
            <a:avLst/>
          </a:prstGeom>
        </p:spPr>
      </p:pic>
      <p:sp>
        <p:nvSpPr>
          <p:cNvPr id="37" name="Textfeld 36">
            <a:extLst>
              <a:ext uri="{FF2B5EF4-FFF2-40B4-BE49-F238E27FC236}">
                <a16:creationId xmlns:a16="http://schemas.microsoft.com/office/drawing/2014/main" id="{86EFEE22-3663-EDB2-B1E8-E58ADFC46138}"/>
              </a:ext>
            </a:extLst>
          </p:cNvPr>
          <p:cNvSpPr txBox="1"/>
          <p:nvPr/>
        </p:nvSpPr>
        <p:spPr>
          <a:xfrm>
            <a:off x="6985057" y="5635599"/>
            <a:ext cx="1116206" cy="276999"/>
          </a:xfrm>
          <a:prstGeom prst="rect">
            <a:avLst/>
          </a:prstGeom>
          <a:noFill/>
        </p:spPr>
        <p:txBody>
          <a:bodyPr wrap="square" rtlCol="0">
            <a:spAutoFit/>
          </a:bodyPr>
          <a:lstStyle/>
          <a:p>
            <a:r>
              <a:rPr lang="de-DE" sz="1200" dirty="0">
                <a:solidFill>
                  <a:srgbClr val="576487"/>
                </a:solidFill>
              </a:rPr>
              <a:t>In Erarbeitung</a:t>
            </a:r>
          </a:p>
        </p:txBody>
      </p:sp>
      <p:sp>
        <p:nvSpPr>
          <p:cNvPr id="38" name="Textfeld 37">
            <a:extLst>
              <a:ext uri="{FF2B5EF4-FFF2-40B4-BE49-F238E27FC236}">
                <a16:creationId xmlns:a16="http://schemas.microsoft.com/office/drawing/2014/main" id="{B6384B82-4A25-F5BA-F81A-3EC351479048}"/>
              </a:ext>
            </a:extLst>
          </p:cNvPr>
          <p:cNvSpPr txBox="1"/>
          <p:nvPr/>
        </p:nvSpPr>
        <p:spPr>
          <a:xfrm>
            <a:off x="6704400" y="4963067"/>
            <a:ext cx="758639" cy="276999"/>
          </a:xfrm>
          <a:prstGeom prst="rect">
            <a:avLst/>
          </a:prstGeom>
          <a:noFill/>
        </p:spPr>
        <p:txBody>
          <a:bodyPr wrap="square" rtlCol="0">
            <a:spAutoFit/>
          </a:bodyPr>
          <a:lstStyle/>
          <a:p>
            <a:r>
              <a:rPr lang="de-DE" sz="1200" dirty="0">
                <a:solidFill>
                  <a:srgbClr val="576487"/>
                </a:solidFill>
              </a:rPr>
              <a:t>Legende</a:t>
            </a:r>
          </a:p>
        </p:txBody>
      </p:sp>
      <p:cxnSp>
        <p:nvCxnSpPr>
          <p:cNvPr id="40" name="Gerader Verbinder 39">
            <a:extLst>
              <a:ext uri="{FF2B5EF4-FFF2-40B4-BE49-F238E27FC236}">
                <a16:creationId xmlns:a16="http://schemas.microsoft.com/office/drawing/2014/main" id="{C6C1CA16-6A38-17F3-A305-6087CC1E1A3A}"/>
              </a:ext>
            </a:extLst>
          </p:cNvPr>
          <p:cNvCxnSpPr>
            <a:cxnSpLocks/>
          </p:cNvCxnSpPr>
          <p:nvPr/>
        </p:nvCxnSpPr>
        <p:spPr>
          <a:xfrm>
            <a:off x="6787630" y="5240066"/>
            <a:ext cx="956066" cy="0"/>
          </a:xfrm>
          <a:prstGeom prst="line">
            <a:avLst/>
          </a:prstGeom>
          <a:ln>
            <a:solidFill>
              <a:srgbClr val="2A2E3B"/>
            </a:solidFill>
          </a:ln>
        </p:spPr>
        <p:style>
          <a:lnRef idx="1">
            <a:schemeClr val="accent1"/>
          </a:lnRef>
          <a:fillRef idx="0">
            <a:schemeClr val="accent1"/>
          </a:fillRef>
          <a:effectRef idx="0">
            <a:schemeClr val="accent1"/>
          </a:effectRef>
          <a:fontRef idx="minor">
            <a:schemeClr val="tx1"/>
          </a:fontRef>
        </p:style>
      </p:cxnSp>
      <p:pic>
        <p:nvPicPr>
          <p:cNvPr id="26" name="Grafik 25">
            <a:extLst>
              <a:ext uri="{FF2B5EF4-FFF2-40B4-BE49-F238E27FC236}">
                <a16:creationId xmlns:a16="http://schemas.microsoft.com/office/drawing/2014/main" id="{EADF8EF2-5DB6-2283-2F9C-23301AFEE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438" y="1405641"/>
            <a:ext cx="131873" cy="175830"/>
          </a:xfrm>
          <a:prstGeom prst="rect">
            <a:avLst/>
          </a:prstGeom>
        </p:spPr>
      </p:pic>
      <p:pic>
        <p:nvPicPr>
          <p:cNvPr id="28" name="Grafik 27" descr="Sanduhr 60% mit einfarbiger Füllung">
            <a:extLst>
              <a:ext uri="{FF2B5EF4-FFF2-40B4-BE49-F238E27FC236}">
                <a16:creationId xmlns:a16="http://schemas.microsoft.com/office/drawing/2014/main" id="{DDB295D2-3001-6F16-08A1-B5C01BDA3B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438" y="3093493"/>
            <a:ext cx="187036" cy="187036"/>
          </a:xfrm>
          <a:prstGeom prst="rect">
            <a:avLst/>
          </a:prstGeom>
        </p:spPr>
      </p:pic>
      <p:pic>
        <p:nvPicPr>
          <p:cNvPr id="31" name="Grafik 30">
            <a:extLst>
              <a:ext uri="{FF2B5EF4-FFF2-40B4-BE49-F238E27FC236}">
                <a16:creationId xmlns:a16="http://schemas.microsoft.com/office/drawing/2014/main" id="{1882B976-AD11-1048-EF42-43F242A747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37892" y="1405641"/>
            <a:ext cx="131873" cy="175830"/>
          </a:xfrm>
          <a:prstGeom prst="rect">
            <a:avLst/>
          </a:prstGeom>
        </p:spPr>
      </p:pic>
      <p:pic>
        <p:nvPicPr>
          <p:cNvPr id="32" name="Grafik 31">
            <a:extLst>
              <a:ext uri="{FF2B5EF4-FFF2-40B4-BE49-F238E27FC236}">
                <a16:creationId xmlns:a16="http://schemas.microsoft.com/office/drawing/2014/main" id="{221F6AB1-F748-07F7-CFAB-3C13A15D9A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4346" y="1405641"/>
            <a:ext cx="131873" cy="175830"/>
          </a:xfrm>
          <a:prstGeom prst="rect">
            <a:avLst/>
          </a:prstGeom>
        </p:spPr>
      </p:pic>
      <p:pic>
        <p:nvPicPr>
          <p:cNvPr id="33" name="Grafik 32" descr="Sanduhr 60% mit einfarbiger Füllung">
            <a:extLst>
              <a:ext uri="{FF2B5EF4-FFF2-40B4-BE49-F238E27FC236}">
                <a16:creationId xmlns:a16="http://schemas.microsoft.com/office/drawing/2014/main" id="{F2B1239A-BCE2-6A09-59DA-EBE35C86BB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10310" y="3093493"/>
            <a:ext cx="187036" cy="187036"/>
          </a:xfrm>
          <a:prstGeom prst="rect">
            <a:avLst/>
          </a:prstGeom>
        </p:spPr>
      </p:pic>
    </p:spTree>
    <p:extLst>
      <p:ext uri="{BB962C8B-B14F-4D97-AF65-F5344CB8AC3E}">
        <p14:creationId xmlns:p14="http://schemas.microsoft.com/office/powerpoint/2010/main" val="428038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D2445-DF44-5B0D-8E94-590F6F85A761}"/>
              </a:ext>
            </a:extLst>
          </p:cNvPr>
          <p:cNvSpPr>
            <a:spLocks noGrp="1"/>
          </p:cNvSpPr>
          <p:nvPr>
            <p:ph type="title"/>
          </p:nvPr>
        </p:nvSpPr>
        <p:spPr/>
        <p:txBody>
          <a:bodyPr/>
          <a:lstStyle/>
          <a:p>
            <a:r>
              <a:rPr lang="de-DE" dirty="0"/>
              <a:t>Ausgangssituation bei den Kommunen</a:t>
            </a:r>
          </a:p>
        </p:txBody>
      </p:sp>
      <p:sp>
        <p:nvSpPr>
          <p:cNvPr id="3" name="Foliennummernplatzhalter 2">
            <a:extLst>
              <a:ext uri="{FF2B5EF4-FFF2-40B4-BE49-F238E27FC236}">
                <a16:creationId xmlns:a16="http://schemas.microsoft.com/office/drawing/2014/main" id="{2720C253-44FA-B529-E330-BD741750A597}"/>
              </a:ext>
            </a:extLst>
          </p:cNvPr>
          <p:cNvSpPr>
            <a:spLocks noGrp="1"/>
          </p:cNvSpPr>
          <p:nvPr>
            <p:ph type="sldNum" sz="quarter" idx="4"/>
          </p:nvPr>
        </p:nvSpPr>
        <p:spPr/>
        <p:txBody>
          <a:bodyPr/>
          <a:lstStyle/>
          <a:p>
            <a:pPr algn="l"/>
            <a:r>
              <a:rPr lang="de-DE"/>
              <a:t>Seite </a:t>
            </a:r>
            <a:fld id="{116EDF81-E62B-6D4E-87B5-2A3890D58C7C}" type="slidenum">
              <a:rPr lang="de-DE" smtClean="0"/>
              <a:pPr algn="l"/>
              <a:t>5</a:t>
            </a:fld>
            <a:endParaRPr lang="de-DE" dirty="0"/>
          </a:p>
        </p:txBody>
      </p:sp>
      <p:pic>
        <p:nvPicPr>
          <p:cNvPr id="8" name="Grafik 7">
            <a:extLst>
              <a:ext uri="{FF2B5EF4-FFF2-40B4-BE49-F238E27FC236}">
                <a16:creationId xmlns:a16="http://schemas.microsoft.com/office/drawing/2014/main" id="{4830093B-8E5C-24CB-973A-1D40C8570FE0}"/>
              </a:ext>
            </a:extLst>
          </p:cNvPr>
          <p:cNvPicPr>
            <a:picLocks noChangeAspect="1"/>
          </p:cNvPicPr>
          <p:nvPr/>
        </p:nvPicPr>
        <p:blipFill>
          <a:blip r:embed="rId3"/>
          <a:stretch>
            <a:fillRect/>
          </a:stretch>
        </p:blipFill>
        <p:spPr>
          <a:xfrm>
            <a:off x="1057219" y="1536028"/>
            <a:ext cx="10077561" cy="3785944"/>
          </a:xfrm>
          <a:prstGeom prst="rect">
            <a:avLst/>
          </a:prstGeom>
        </p:spPr>
      </p:pic>
    </p:spTree>
    <p:extLst>
      <p:ext uri="{BB962C8B-B14F-4D97-AF65-F5344CB8AC3E}">
        <p14:creationId xmlns:p14="http://schemas.microsoft.com/office/powerpoint/2010/main" val="3042766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8B12742-D38E-B09D-8770-961EDA6A3995}"/>
              </a:ext>
            </a:extLst>
          </p:cNvPr>
          <p:cNvSpPr>
            <a:spLocks noGrp="1"/>
          </p:cNvSpPr>
          <p:nvPr>
            <p:ph type="sldNum" sz="quarter" idx="4"/>
          </p:nvPr>
        </p:nvSpPr>
        <p:spPr/>
        <p:txBody>
          <a:bodyPr/>
          <a:lstStyle/>
          <a:p>
            <a:pPr algn="l"/>
            <a:r>
              <a:rPr lang="de-DE"/>
              <a:t>Seite </a:t>
            </a:r>
            <a:fld id="{116EDF81-E62B-6D4E-87B5-2A3890D58C7C}" type="slidenum">
              <a:rPr lang="de-DE" smtClean="0"/>
              <a:pPr algn="l"/>
              <a:t>6</a:t>
            </a:fld>
            <a:endParaRPr lang="de-DE" dirty="0"/>
          </a:p>
        </p:txBody>
      </p:sp>
      <p:sp>
        <p:nvSpPr>
          <p:cNvPr id="4" name="Titel 1">
            <a:extLst>
              <a:ext uri="{FF2B5EF4-FFF2-40B4-BE49-F238E27FC236}">
                <a16:creationId xmlns:a16="http://schemas.microsoft.com/office/drawing/2014/main" id="{C8BFDDF2-31BA-974E-3B3E-D8E2C41C824E}"/>
              </a:ext>
            </a:extLst>
          </p:cNvPr>
          <p:cNvSpPr>
            <a:spLocks noGrp="1"/>
          </p:cNvSpPr>
          <p:nvPr>
            <p:ph type="title"/>
          </p:nvPr>
        </p:nvSpPr>
        <p:spPr>
          <a:xfrm>
            <a:off x="1211068" y="318907"/>
            <a:ext cx="10515600" cy="557139"/>
          </a:xfrm>
        </p:spPr>
        <p:txBody>
          <a:bodyPr/>
          <a:lstStyle/>
          <a:p>
            <a:r>
              <a:rPr lang="de-DE" dirty="0"/>
              <a:t>Ausgangssituation bei den Kommunen</a:t>
            </a:r>
          </a:p>
        </p:txBody>
      </p:sp>
      <p:pic>
        <p:nvPicPr>
          <p:cNvPr id="7" name="Grafik 6">
            <a:extLst>
              <a:ext uri="{FF2B5EF4-FFF2-40B4-BE49-F238E27FC236}">
                <a16:creationId xmlns:a16="http://schemas.microsoft.com/office/drawing/2014/main" id="{68F8FDA9-4E54-6025-7E26-06713BE15B0B}"/>
              </a:ext>
            </a:extLst>
          </p:cNvPr>
          <p:cNvPicPr>
            <a:picLocks noChangeAspect="1"/>
          </p:cNvPicPr>
          <p:nvPr/>
        </p:nvPicPr>
        <p:blipFill>
          <a:blip r:embed="rId3"/>
          <a:stretch>
            <a:fillRect/>
          </a:stretch>
        </p:blipFill>
        <p:spPr>
          <a:xfrm>
            <a:off x="1041978" y="1449388"/>
            <a:ext cx="10108044" cy="4779678"/>
          </a:xfrm>
          <a:prstGeom prst="rect">
            <a:avLst/>
          </a:prstGeom>
        </p:spPr>
      </p:pic>
    </p:spTree>
    <p:extLst>
      <p:ext uri="{BB962C8B-B14F-4D97-AF65-F5344CB8AC3E}">
        <p14:creationId xmlns:p14="http://schemas.microsoft.com/office/powerpoint/2010/main" val="391593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E68F6-EF8E-1B69-5386-67C4470B4EF6}"/>
              </a:ext>
            </a:extLst>
          </p:cNvPr>
          <p:cNvSpPr>
            <a:spLocks noGrp="1"/>
          </p:cNvSpPr>
          <p:nvPr>
            <p:ph type="title"/>
          </p:nvPr>
        </p:nvSpPr>
        <p:spPr/>
        <p:txBody>
          <a:bodyPr/>
          <a:lstStyle/>
          <a:p>
            <a:r>
              <a:rPr lang="de-DE" dirty="0"/>
              <a:t>Zutaten für eine Zielarchitektur</a:t>
            </a:r>
          </a:p>
        </p:txBody>
      </p:sp>
      <p:sp>
        <p:nvSpPr>
          <p:cNvPr id="3" name="Foliennummernplatzhalter 2">
            <a:extLst>
              <a:ext uri="{FF2B5EF4-FFF2-40B4-BE49-F238E27FC236}">
                <a16:creationId xmlns:a16="http://schemas.microsoft.com/office/drawing/2014/main" id="{D47DD99D-96DD-A460-3C08-970B23E96D2C}"/>
              </a:ext>
            </a:extLst>
          </p:cNvPr>
          <p:cNvSpPr>
            <a:spLocks noGrp="1"/>
          </p:cNvSpPr>
          <p:nvPr>
            <p:ph type="sldNum" sz="quarter" idx="4"/>
          </p:nvPr>
        </p:nvSpPr>
        <p:spPr/>
        <p:txBody>
          <a:bodyPr/>
          <a:lstStyle/>
          <a:p>
            <a:pPr algn="l"/>
            <a:r>
              <a:rPr lang="de-DE"/>
              <a:t>Seite </a:t>
            </a:r>
            <a:fld id="{116EDF81-E62B-6D4E-87B5-2A3890D58C7C}" type="slidenum">
              <a:rPr lang="de-DE" smtClean="0"/>
              <a:pPr algn="l"/>
              <a:t>7</a:t>
            </a:fld>
            <a:endParaRPr lang="de-DE" dirty="0"/>
          </a:p>
        </p:txBody>
      </p:sp>
      <p:pic>
        <p:nvPicPr>
          <p:cNvPr id="15" name="Grafik 14">
            <a:extLst>
              <a:ext uri="{FF2B5EF4-FFF2-40B4-BE49-F238E27FC236}">
                <a16:creationId xmlns:a16="http://schemas.microsoft.com/office/drawing/2014/main" id="{E7BD5843-7D4E-4804-A955-DB644565AF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926" y="1434137"/>
            <a:ext cx="1942923" cy="3989725"/>
          </a:xfrm>
          <a:prstGeom prst="rect">
            <a:avLst/>
          </a:prstGeom>
        </p:spPr>
      </p:pic>
      <p:sp>
        <p:nvSpPr>
          <p:cNvPr id="34" name="Textfeld 33">
            <a:extLst>
              <a:ext uri="{FF2B5EF4-FFF2-40B4-BE49-F238E27FC236}">
                <a16:creationId xmlns:a16="http://schemas.microsoft.com/office/drawing/2014/main" id="{266880D7-77F3-22AC-392F-BF9A10C51B59}"/>
              </a:ext>
            </a:extLst>
          </p:cNvPr>
          <p:cNvSpPr txBox="1"/>
          <p:nvPr/>
        </p:nvSpPr>
        <p:spPr>
          <a:xfrm>
            <a:off x="2505480" y="2136338"/>
            <a:ext cx="5589892" cy="2585323"/>
          </a:xfrm>
          <a:prstGeom prst="rect">
            <a:avLst/>
          </a:prstGeom>
          <a:noFill/>
        </p:spPr>
        <p:txBody>
          <a:bodyPr wrap="square" lIns="0" tIns="0" rIns="0" bIns="0" rtlCol="0">
            <a:spAutoFit/>
          </a:bodyPr>
          <a:lstStyle/>
          <a:p>
            <a:pPr marL="457200" indent="-457200">
              <a:buFont typeface="Arial" panose="020B0604020202020204" pitchFamily="34" charset="0"/>
              <a:buChar char="•"/>
            </a:pPr>
            <a:r>
              <a:rPr lang="de-DE" sz="2400" dirty="0">
                <a:solidFill>
                  <a:srgbClr val="2A2E3B"/>
                </a:solidFill>
                <a:ea typeface="Droid Sans" panose="020B0606030804020204" pitchFamily="34" charset="0"/>
                <a:cs typeface="Droid Sans" panose="020B0606030804020204" pitchFamily="34" charset="0"/>
              </a:rPr>
              <a:t>Definitionen</a:t>
            </a:r>
          </a:p>
          <a:p>
            <a:pPr marL="457200" indent="-457200">
              <a:buFont typeface="Arial" panose="020B0604020202020204" pitchFamily="34" charset="0"/>
              <a:buChar char="•"/>
            </a:pPr>
            <a:r>
              <a:rPr lang="de-DE" sz="2400" dirty="0">
                <a:solidFill>
                  <a:srgbClr val="2A2E3B"/>
                </a:solidFill>
                <a:ea typeface="Droid Sans" panose="020B0606030804020204" pitchFamily="34" charset="0"/>
                <a:cs typeface="Droid Sans" panose="020B0606030804020204" pitchFamily="34" charset="0"/>
              </a:rPr>
              <a:t>Betrachtungsebene</a:t>
            </a:r>
          </a:p>
          <a:p>
            <a:pPr marL="457200" indent="-457200">
              <a:buFont typeface="Arial" panose="020B0604020202020204" pitchFamily="34" charset="0"/>
              <a:buChar char="•"/>
            </a:pPr>
            <a:r>
              <a:rPr lang="de-DE" sz="2400" dirty="0">
                <a:solidFill>
                  <a:srgbClr val="2A2E3B"/>
                </a:solidFill>
                <a:ea typeface="Droid Sans" panose="020B0606030804020204" pitchFamily="34" charset="0"/>
                <a:cs typeface="Droid Sans" panose="020B0606030804020204" pitchFamily="34" charset="0"/>
              </a:rPr>
              <a:t>Gesetze</a:t>
            </a:r>
          </a:p>
          <a:p>
            <a:pPr marL="457200" indent="-457200">
              <a:buFont typeface="Arial" panose="020B0604020202020204" pitchFamily="34" charset="0"/>
              <a:buChar char="•"/>
            </a:pPr>
            <a:r>
              <a:rPr lang="de-DE" sz="2400" dirty="0">
                <a:solidFill>
                  <a:srgbClr val="2A2E3B"/>
                </a:solidFill>
                <a:ea typeface="Droid Sans" panose="020B0606030804020204" pitchFamily="34" charset="0"/>
                <a:cs typeface="Droid Sans" panose="020B0606030804020204" pitchFamily="34" charset="0"/>
              </a:rPr>
              <a:t>Wissenschaft</a:t>
            </a:r>
          </a:p>
          <a:p>
            <a:pPr marL="457200" indent="-457200">
              <a:buFont typeface="Arial" panose="020B0604020202020204" pitchFamily="34" charset="0"/>
              <a:buChar char="•"/>
            </a:pPr>
            <a:r>
              <a:rPr lang="de-DE" sz="2400" dirty="0">
                <a:solidFill>
                  <a:srgbClr val="2A2E3B"/>
                </a:solidFill>
                <a:ea typeface="Droid Sans" panose="020B0606030804020204" pitchFamily="34" charset="0"/>
                <a:cs typeface="Droid Sans" panose="020B0606030804020204" pitchFamily="34" charset="0"/>
              </a:rPr>
              <a:t>Normen </a:t>
            </a:r>
          </a:p>
          <a:p>
            <a:pPr marL="457200" indent="-457200">
              <a:buFont typeface="Arial" panose="020B0604020202020204" pitchFamily="34" charset="0"/>
              <a:buChar char="•"/>
            </a:pPr>
            <a:r>
              <a:rPr lang="de-DE" sz="2400" dirty="0">
                <a:solidFill>
                  <a:srgbClr val="2A2E3B"/>
                </a:solidFill>
                <a:ea typeface="Droid Sans" panose="020B0606030804020204" pitchFamily="34" charset="0"/>
                <a:cs typeface="Droid Sans" panose="020B0606030804020204" pitchFamily="34" charset="0"/>
              </a:rPr>
              <a:t>Motivation/Werte</a:t>
            </a:r>
          </a:p>
          <a:p>
            <a:pPr marL="457200" indent="-457200">
              <a:buFont typeface="Arial" panose="020B0604020202020204" pitchFamily="34" charset="0"/>
              <a:buChar char="•"/>
            </a:pPr>
            <a:r>
              <a:rPr lang="de-DE" sz="2400" dirty="0">
                <a:solidFill>
                  <a:srgbClr val="2A2E3B"/>
                </a:solidFill>
                <a:ea typeface="Droid Sans" panose="020B0606030804020204" pitchFamily="34" charset="0"/>
                <a:cs typeface="Droid Sans" panose="020B0606030804020204" pitchFamily="34" charset="0"/>
              </a:rPr>
              <a:t>Operationalisierung</a:t>
            </a:r>
            <a:endParaRPr lang="de-DE" sz="1200" dirty="0">
              <a:solidFill>
                <a:srgbClr val="2A2E3B"/>
              </a:solidFill>
              <a:ea typeface="Droid Sans" panose="020B0606030804020204" pitchFamily="34" charset="0"/>
              <a:cs typeface="Droid Sans" panose="020B0606030804020204" pitchFamily="34" charset="0"/>
            </a:endParaRPr>
          </a:p>
        </p:txBody>
      </p:sp>
    </p:spTree>
    <p:extLst>
      <p:ext uri="{BB962C8B-B14F-4D97-AF65-F5344CB8AC3E}">
        <p14:creationId xmlns:p14="http://schemas.microsoft.com/office/powerpoint/2010/main" val="289187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9D2B1-C1D5-5AC0-654A-61D509D31B84}"/>
              </a:ext>
            </a:extLst>
          </p:cNvPr>
          <p:cNvSpPr>
            <a:spLocks noGrp="1"/>
          </p:cNvSpPr>
          <p:nvPr>
            <p:ph type="title"/>
          </p:nvPr>
        </p:nvSpPr>
        <p:spPr/>
        <p:txBody>
          <a:bodyPr/>
          <a:lstStyle/>
          <a:p>
            <a:r>
              <a:rPr lang="de-DE" dirty="0"/>
              <a:t>Definitionen</a:t>
            </a:r>
          </a:p>
        </p:txBody>
      </p:sp>
      <p:sp>
        <p:nvSpPr>
          <p:cNvPr id="3" name="Foliennummernplatzhalter 2">
            <a:extLst>
              <a:ext uri="{FF2B5EF4-FFF2-40B4-BE49-F238E27FC236}">
                <a16:creationId xmlns:a16="http://schemas.microsoft.com/office/drawing/2014/main" id="{BA269D27-35DA-B7A1-5612-85F7725D07E1}"/>
              </a:ext>
            </a:extLst>
          </p:cNvPr>
          <p:cNvSpPr>
            <a:spLocks noGrp="1"/>
          </p:cNvSpPr>
          <p:nvPr>
            <p:ph type="sldNum" sz="quarter" idx="4"/>
          </p:nvPr>
        </p:nvSpPr>
        <p:spPr/>
        <p:txBody>
          <a:bodyPr/>
          <a:lstStyle/>
          <a:p>
            <a:pPr algn="l"/>
            <a:r>
              <a:rPr lang="de-DE">
                <a:solidFill>
                  <a:schemeClr val="tx1"/>
                </a:solidFill>
              </a:rPr>
              <a:t>Seite </a:t>
            </a:r>
            <a:fld id="{116EDF81-E62B-6D4E-87B5-2A3890D58C7C}" type="slidenum">
              <a:rPr lang="de-DE" smtClean="0">
                <a:solidFill>
                  <a:schemeClr val="tx1"/>
                </a:solidFill>
              </a:rPr>
              <a:pPr algn="l"/>
              <a:t>8</a:t>
            </a:fld>
            <a:endParaRPr lang="de-DE" dirty="0">
              <a:solidFill>
                <a:schemeClr val="tx1"/>
              </a:solidFill>
            </a:endParaRPr>
          </a:p>
        </p:txBody>
      </p:sp>
      <p:sp>
        <p:nvSpPr>
          <p:cNvPr id="5" name="Textfeld 4">
            <a:extLst>
              <a:ext uri="{FF2B5EF4-FFF2-40B4-BE49-F238E27FC236}">
                <a16:creationId xmlns:a16="http://schemas.microsoft.com/office/drawing/2014/main" id="{728E9C30-5BCB-E99B-8F2C-0DD7DEA29597}"/>
              </a:ext>
            </a:extLst>
          </p:cNvPr>
          <p:cNvSpPr txBox="1"/>
          <p:nvPr/>
        </p:nvSpPr>
        <p:spPr>
          <a:xfrm>
            <a:off x="1130838" y="1264722"/>
            <a:ext cx="6094070" cy="646331"/>
          </a:xfrm>
          <a:prstGeom prst="rect">
            <a:avLst/>
          </a:prstGeom>
          <a:noFill/>
        </p:spPr>
        <p:txBody>
          <a:bodyPr wrap="square">
            <a:spAutoFit/>
          </a:bodyPr>
          <a:lstStyle/>
          <a:p>
            <a:pPr>
              <a:spcAft>
                <a:spcPts val="1200"/>
              </a:spcAft>
              <a:tabLst>
                <a:tab pos="84138" algn="l"/>
              </a:tabLst>
            </a:pPr>
            <a:r>
              <a:rPr lang="de-DE" sz="1800" b="1" dirty="0">
                <a:solidFill>
                  <a:srgbClr val="17B5E9"/>
                </a:solidFill>
                <a:ea typeface="Droid Sans" panose="020B0606030804020204" pitchFamily="34" charset="0"/>
                <a:cs typeface="Droid Sans" panose="020B0606030804020204" pitchFamily="34" charset="0"/>
              </a:rPr>
              <a:t>Welche „Neutralität“ </a:t>
            </a:r>
            <a:br>
              <a:rPr lang="de-DE" sz="1800" b="1" dirty="0">
                <a:solidFill>
                  <a:srgbClr val="17B5E9"/>
                </a:solidFill>
                <a:ea typeface="Droid Sans" panose="020B0606030804020204" pitchFamily="34" charset="0"/>
                <a:cs typeface="Droid Sans" panose="020B0606030804020204" pitchFamily="34" charset="0"/>
              </a:rPr>
            </a:br>
            <a:r>
              <a:rPr lang="de-DE" sz="1800" b="1" dirty="0">
                <a:solidFill>
                  <a:srgbClr val="17B5E9"/>
                </a:solidFill>
                <a:ea typeface="Droid Sans" panose="020B0606030804020204" pitchFamily="34" charset="0"/>
                <a:cs typeface="Droid Sans" panose="020B0606030804020204" pitchFamily="34" charset="0"/>
              </a:rPr>
              <a:t>soll erreicht werden? </a:t>
            </a:r>
          </a:p>
        </p:txBody>
      </p:sp>
      <p:pic>
        <p:nvPicPr>
          <p:cNvPr id="22" name="Grafik 21">
            <a:extLst>
              <a:ext uri="{FF2B5EF4-FFF2-40B4-BE49-F238E27FC236}">
                <a16:creationId xmlns:a16="http://schemas.microsoft.com/office/drawing/2014/main" id="{AFC76C24-6A8F-FE9F-45D4-A3C632CB22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7281" y="1449388"/>
            <a:ext cx="4597437" cy="4448993"/>
          </a:xfrm>
          <a:prstGeom prst="rect">
            <a:avLst/>
          </a:prstGeom>
        </p:spPr>
      </p:pic>
    </p:spTree>
    <p:extLst>
      <p:ext uri="{BB962C8B-B14F-4D97-AF65-F5344CB8AC3E}">
        <p14:creationId xmlns:p14="http://schemas.microsoft.com/office/powerpoint/2010/main" val="2543900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9D2B1-C1D5-5AC0-654A-61D509D31B84}"/>
              </a:ext>
            </a:extLst>
          </p:cNvPr>
          <p:cNvSpPr>
            <a:spLocks noGrp="1"/>
          </p:cNvSpPr>
          <p:nvPr>
            <p:ph type="title"/>
          </p:nvPr>
        </p:nvSpPr>
        <p:spPr/>
        <p:txBody>
          <a:bodyPr/>
          <a:lstStyle/>
          <a:p>
            <a:r>
              <a:rPr lang="de-DE" dirty="0"/>
              <a:t>Definitionen</a:t>
            </a:r>
          </a:p>
        </p:txBody>
      </p:sp>
      <p:sp>
        <p:nvSpPr>
          <p:cNvPr id="3" name="Foliennummernplatzhalter 2">
            <a:extLst>
              <a:ext uri="{FF2B5EF4-FFF2-40B4-BE49-F238E27FC236}">
                <a16:creationId xmlns:a16="http://schemas.microsoft.com/office/drawing/2014/main" id="{BA269D27-35DA-B7A1-5612-85F7725D07E1}"/>
              </a:ext>
            </a:extLst>
          </p:cNvPr>
          <p:cNvSpPr>
            <a:spLocks noGrp="1"/>
          </p:cNvSpPr>
          <p:nvPr>
            <p:ph type="sldNum" sz="quarter" idx="4"/>
          </p:nvPr>
        </p:nvSpPr>
        <p:spPr/>
        <p:txBody>
          <a:bodyPr/>
          <a:lstStyle/>
          <a:p>
            <a:pPr algn="l"/>
            <a:r>
              <a:rPr lang="de-DE">
                <a:solidFill>
                  <a:schemeClr val="tx1"/>
                </a:solidFill>
              </a:rPr>
              <a:t>Seite </a:t>
            </a:r>
            <a:fld id="{116EDF81-E62B-6D4E-87B5-2A3890D58C7C}" type="slidenum">
              <a:rPr lang="de-DE" smtClean="0">
                <a:solidFill>
                  <a:schemeClr val="tx1"/>
                </a:solidFill>
              </a:rPr>
              <a:pPr algn="l"/>
              <a:t>9</a:t>
            </a:fld>
            <a:endParaRPr lang="de-DE" dirty="0">
              <a:solidFill>
                <a:schemeClr val="tx1"/>
              </a:solidFill>
            </a:endParaRPr>
          </a:p>
        </p:txBody>
      </p:sp>
      <p:pic>
        <p:nvPicPr>
          <p:cNvPr id="6" name="Grafik 5" descr="Ein Bild, das Text, Screenshot enthält.&#10;&#10;Automatisch generierte Beschreibung">
            <a:extLst>
              <a:ext uri="{FF2B5EF4-FFF2-40B4-BE49-F238E27FC236}">
                <a16:creationId xmlns:a16="http://schemas.microsoft.com/office/drawing/2014/main" id="{6C6553E3-C394-BEA6-537F-EC924CCF42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578" y="1137234"/>
            <a:ext cx="9474878" cy="5330137"/>
          </a:xfrm>
          <a:prstGeom prst="rect">
            <a:avLst/>
          </a:prstGeom>
        </p:spPr>
      </p:pic>
      <p:sp>
        <p:nvSpPr>
          <p:cNvPr id="5" name="Textfeld 4">
            <a:extLst>
              <a:ext uri="{FF2B5EF4-FFF2-40B4-BE49-F238E27FC236}">
                <a16:creationId xmlns:a16="http://schemas.microsoft.com/office/drawing/2014/main" id="{728E9C30-5BCB-E99B-8F2C-0DD7DEA29597}"/>
              </a:ext>
            </a:extLst>
          </p:cNvPr>
          <p:cNvSpPr txBox="1"/>
          <p:nvPr/>
        </p:nvSpPr>
        <p:spPr>
          <a:xfrm>
            <a:off x="1130838" y="1264722"/>
            <a:ext cx="6094070" cy="646331"/>
          </a:xfrm>
          <a:prstGeom prst="rect">
            <a:avLst/>
          </a:prstGeom>
          <a:noFill/>
        </p:spPr>
        <p:txBody>
          <a:bodyPr wrap="square">
            <a:spAutoFit/>
          </a:bodyPr>
          <a:lstStyle/>
          <a:p>
            <a:pPr>
              <a:spcAft>
                <a:spcPts val="1200"/>
              </a:spcAft>
              <a:tabLst>
                <a:tab pos="84138" algn="l"/>
              </a:tabLst>
            </a:pPr>
            <a:r>
              <a:rPr lang="de-DE" sz="1800" b="1" dirty="0">
                <a:solidFill>
                  <a:srgbClr val="17B5E9"/>
                </a:solidFill>
                <a:ea typeface="Droid Sans" panose="020B0606030804020204" pitchFamily="34" charset="0"/>
                <a:cs typeface="Droid Sans" panose="020B0606030804020204" pitchFamily="34" charset="0"/>
              </a:rPr>
              <a:t>Welche „Neutralität“ </a:t>
            </a:r>
            <a:br>
              <a:rPr lang="de-DE" sz="1800" b="1" dirty="0">
                <a:solidFill>
                  <a:srgbClr val="17B5E9"/>
                </a:solidFill>
                <a:ea typeface="Droid Sans" panose="020B0606030804020204" pitchFamily="34" charset="0"/>
                <a:cs typeface="Droid Sans" panose="020B0606030804020204" pitchFamily="34" charset="0"/>
              </a:rPr>
            </a:br>
            <a:r>
              <a:rPr lang="de-DE" sz="1800" b="1" dirty="0">
                <a:solidFill>
                  <a:srgbClr val="17B5E9"/>
                </a:solidFill>
                <a:ea typeface="Droid Sans" panose="020B0606030804020204" pitchFamily="34" charset="0"/>
                <a:cs typeface="Droid Sans" panose="020B0606030804020204" pitchFamily="34" charset="0"/>
              </a:rPr>
              <a:t>soll erreicht werden? </a:t>
            </a:r>
          </a:p>
        </p:txBody>
      </p:sp>
    </p:spTree>
    <p:extLst>
      <p:ext uri="{BB962C8B-B14F-4D97-AF65-F5344CB8AC3E}">
        <p14:creationId xmlns:p14="http://schemas.microsoft.com/office/powerpoint/2010/main" val="143097092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halt">
  <a:themeElements>
    <a:clrScheme name="ifeu_Farben">
      <a:dk1>
        <a:srgbClr val="000000"/>
      </a:dk1>
      <a:lt1>
        <a:srgbClr val="FFFFFF"/>
      </a:lt1>
      <a:dk2>
        <a:srgbClr val="003746"/>
      </a:dk2>
      <a:lt2>
        <a:srgbClr val="A2C5D3"/>
      </a:lt2>
      <a:accent1>
        <a:srgbClr val="93C120"/>
      </a:accent1>
      <a:accent2>
        <a:srgbClr val="DEDC00"/>
      </a:accent2>
      <a:accent3>
        <a:srgbClr val="00609C"/>
      </a:accent3>
      <a:accent4>
        <a:srgbClr val="A2C5D3"/>
      </a:accent4>
      <a:accent5>
        <a:srgbClr val="978B87"/>
      </a:accent5>
      <a:accent6>
        <a:srgbClr val="4C2F48"/>
      </a:accent6>
      <a:hlink>
        <a:srgbClr val="93C120"/>
      </a:hlink>
      <a:folHlink>
        <a:srgbClr val="2F4E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400" dirty="0"/>
        </a:defPPr>
      </a:lstStyle>
    </a:txDef>
  </a:objectDefaults>
  <a:extraClrSchemeLst/>
  <a:extLst>
    <a:ext uri="{05A4C25C-085E-4340-85A3-A5531E510DB2}">
      <thm15:themeFamily xmlns:thm15="http://schemas.microsoft.com/office/thememl/2012/main" name="211118_ifeu_partnerlogos.potx  -  Schreibgeschützt" id="{ECC7A9E6-10E7-4DFB-AE8C-08616CE1DFD5}" vid="{C5C13899-607B-4B7C-A9E3-376965DDC25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3688</Words>
  <Application>Microsoft Macintosh PowerPoint</Application>
  <PresentationFormat>Breitbild</PresentationFormat>
  <Paragraphs>370</Paragraphs>
  <Slides>26</Slides>
  <Notes>22</Notes>
  <HiddenSlides>0</HiddenSlides>
  <MMClips>0</MMClips>
  <ScaleCrop>false</ScaleCrop>
  <HeadingPairs>
    <vt:vector size="6" baseType="variant">
      <vt:variant>
        <vt:lpstr>Verwendete Schriftarten</vt:lpstr>
      </vt:variant>
      <vt:variant>
        <vt:i4>10</vt:i4>
      </vt:variant>
      <vt:variant>
        <vt:lpstr>Design</vt:lpstr>
      </vt:variant>
      <vt:variant>
        <vt:i4>2</vt:i4>
      </vt:variant>
      <vt:variant>
        <vt:lpstr>Folientitel</vt:lpstr>
      </vt:variant>
      <vt:variant>
        <vt:i4>26</vt:i4>
      </vt:variant>
    </vt:vector>
  </HeadingPairs>
  <TitlesOfParts>
    <vt:vector size="38" baseType="lpstr">
      <vt:lpstr>Aptos Light</vt:lpstr>
      <vt:lpstr>Arial</vt:lpstr>
      <vt:lpstr>Asap</vt:lpstr>
      <vt:lpstr>Bradley Hand ITC</vt:lpstr>
      <vt:lpstr>Calibri</vt:lpstr>
      <vt:lpstr>Droid Sans</vt:lpstr>
      <vt:lpstr>MetaCompPro-Bold</vt:lpstr>
      <vt:lpstr>Segoe UI</vt:lpstr>
      <vt:lpstr>Source Sans Pro</vt:lpstr>
      <vt:lpstr>Symbol</vt:lpstr>
      <vt:lpstr>Office</vt:lpstr>
      <vt:lpstr>1_Inhalt</vt:lpstr>
      <vt:lpstr>PowerPoint-Präsentation</vt:lpstr>
      <vt:lpstr>Verwendungshinweise</vt:lpstr>
      <vt:lpstr>9 Etappen – 1 Ziel </vt:lpstr>
      <vt:lpstr>Etappen – Wo stehen wir? </vt:lpstr>
      <vt:lpstr>Ausgangssituation bei den Kommunen</vt:lpstr>
      <vt:lpstr>Ausgangssituation bei den Kommunen</vt:lpstr>
      <vt:lpstr>Zutaten für eine Zielarchitektur</vt:lpstr>
      <vt:lpstr>Definitionen</vt:lpstr>
      <vt:lpstr>Definitionen</vt:lpstr>
      <vt:lpstr>Betrachtungsebene</vt:lpstr>
      <vt:lpstr>Betrachtungsebene und Bilanzierungsmethodiken</vt:lpstr>
      <vt:lpstr>Gesetze</vt:lpstr>
      <vt:lpstr>Gesetze</vt:lpstr>
      <vt:lpstr>Gesetze</vt:lpstr>
      <vt:lpstr>Gesetze</vt:lpstr>
      <vt:lpstr>Wissenschaft</vt:lpstr>
      <vt:lpstr>Wissenschaft</vt:lpstr>
      <vt:lpstr>Normen</vt:lpstr>
      <vt:lpstr>Motivation/Werte</vt:lpstr>
      <vt:lpstr>Operationalisieren: Ziele „Auf einem Blick“ </vt:lpstr>
      <vt:lpstr>PowerPoint-Präsentation</vt:lpstr>
      <vt:lpstr>PowerPoint-Präsentation</vt:lpstr>
      <vt:lpstr>PowerPoint-Präsentation</vt:lpstr>
      <vt:lpstr>PowerPoint-Präsentation</vt:lpstr>
      <vt:lpstr>PowerPoint-Präsentation</vt:lpstr>
      <vt:lpstr>PowerPoint-Präsentation</vt:lpstr>
    </vt:vector>
  </TitlesOfParts>
  <Company>Leipziger Institut für Energie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Marion Elle</dc:creator>
  <cp:lastModifiedBy>Sebastian Sollfrank</cp:lastModifiedBy>
  <cp:revision>79</cp:revision>
  <cp:lastPrinted>2024-12-13T11:14:50Z</cp:lastPrinted>
  <dcterms:created xsi:type="dcterms:W3CDTF">2024-09-13T15:28:43Z</dcterms:created>
  <dcterms:modified xsi:type="dcterms:W3CDTF">2025-01-17T10:24:09Z</dcterms:modified>
</cp:coreProperties>
</file>